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4"/>
  </p:notesMasterIdLst>
  <p:sldIdLst>
    <p:sldId id="571" r:id="rId3"/>
    <p:sldId id="801" r:id="rId4"/>
    <p:sldId id="803" r:id="rId5"/>
    <p:sldId id="804" r:id="rId6"/>
    <p:sldId id="781" r:id="rId7"/>
    <p:sldId id="752" r:id="rId8"/>
    <p:sldId id="791" r:id="rId9"/>
    <p:sldId id="790" r:id="rId10"/>
    <p:sldId id="698" r:id="rId11"/>
    <p:sldId id="794" r:id="rId12"/>
    <p:sldId id="793" r:id="rId13"/>
    <p:sldId id="792" r:id="rId14"/>
    <p:sldId id="724" r:id="rId15"/>
    <p:sldId id="696" r:id="rId16"/>
    <p:sldId id="703" r:id="rId17"/>
    <p:sldId id="737" r:id="rId18"/>
    <p:sldId id="736" r:id="rId19"/>
    <p:sldId id="729" r:id="rId20"/>
    <p:sldId id="719" r:id="rId21"/>
    <p:sldId id="758" r:id="rId22"/>
    <p:sldId id="782" r:id="rId23"/>
    <p:sldId id="705" r:id="rId24"/>
    <p:sldId id="707" r:id="rId25"/>
    <p:sldId id="738" r:id="rId26"/>
    <p:sldId id="783" r:id="rId27"/>
    <p:sldId id="709" r:id="rId28"/>
    <p:sldId id="712" r:id="rId29"/>
    <p:sldId id="740" r:id="rId30"/>
    <p:sldId id="741" r:id="rId31"/>
    <p:sldId id="784" r:id="rId32"/>
    <p:sldId id="743" r:id="rId33"/>
    <p:sldId id="745" r:id="rId34"/>
    <p:sldId id="711" r:id="rId35"/>
    <p:sldId id="715" r:id="rId36"/>
    <p:sldId id="785" r:id="rId37"/>
    <p:sldId id="699" r:id="rId38"/>
    <p:sldId id="725" r:id="rId39"/>
    <p:sldId id="701" r:id="rId40"/>
    <p:sldId id="702" r:id="rId41"/>
    <p:sldId id="751" r:id="rId42"/>
    <p:sldId id="722" r:id="rId43"/>
    <p:sldId id="723" r:id="rId44"/>
    <p:sldId id="720" r:id="rId45"/>
    <p:sldId id="800" r:id="rId46"/>
    <p:sldId id="797" r:id="rId47"/>
    <p:sldId id="798" r:id="rId48"/>
    <p:sldId id="807" r:id="rId49"/>
    <p:sldId id="714" r:id="rId50"/>
    <p:sldId id="806" r:id="rId51"/>
    <p:sldId id="716" r:id="rId52"/>
    <p:sldId id="805" r:id="rId5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EAF7"/>
    <a:srgbClr val="8AB16F"/>
    <a:srgbClr val="D9F2D0"/>
    <a:srgbClr val="F5EBFF"/>
    <a:srgbClr val="FF9933"/>
    <a:srgbClr val="75D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06"/>
    <p:restoredTop sz="78696" autoAdjust="0"/>
  </p:normalViewPr>
  <p:slideViewPr>
    <p:cSldViewPr snapToGrid="0">
      <p:cViewPr>
        <p:scale>
          <a:sx n="75" d="100"/>
          <a:sy n="75" d="100"/>
        </p:scale>
        <p:origin x="1497" y="2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2B9CD-0DFD-488F-8400-BD7CE2CE04DC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56325-7D9C-40FC-9093-E5462705B6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8481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/>
              <a:t>讲模型预训练，先做个</a:t>
            </a:r>
            <a:r>
              <a:rPr lang="en-US" altLang="zh-CN" dirty="0"/>
              <a:t>warmup</a:t>
            </a:r>
          </a:p>
          <a:p>
            <a:pPr marL="228600" indent="-228600">
              <a:buAutoNum type="arabicPeriod"/>
            </a:pPr>
            <a:r>
              <a:rPr lang="zh-CN" altLang="en-US" dirty="0"/>
              <a:t>类比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下载数据</a:t>
            </a:r>
            <a:r>
              <a:rPr lang="en-US" altLang="zh-CN" dirty="0"/>
              <a:t>/</a:t>
            </a:r>
            <a:r>
              <a:rPr lang="zh-CN" altLang="en-US" dirty="0"/>
              <a:t>爬虫</a:t>
            </a:r>
            <a:r>
              <a:rPr lang="en-US" altLang="zh-CN" dirty="0"/>
              <a:t>~</a:t>
            </a:r>
            <a:r>
              <a:rPr lang="zh-CN" altLang="en-US" dirty="0"/>
              <a:t>挑原料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预处理</a:t>
            </a:r>
            <a:r>
              <a:rPr lang="en-US" altLang="zh-CN" dirty="0"/>
              <a:t>~</a:t>
            </a:r>
            <a:r>
              <a:rPr lang="zh-CN" altLang="en-US" dirty="0"/>
              <a:t>清洗、切削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训练</a:t>
            </a:r>
            <a:r>
              <a:rPr lang="en-US" altLang="zh-CN" dirty="0"/>
              <a:t>~cooking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275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比一些开源权重的好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346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</a:t>
            </a:r>
            <a:r>
              <a:rPr lang="en-US" altLang="zh-CN" dirty="0" err="1"/>
              <a:t>Qwen</a:t>
            </a:r>
            <a:r>
              <a:rPr lang="zh-CN" altLang="en-US" dirty="0"/>
              <a:t>系列有差距，反映</a:t>
            </a:r>
            <a:r>
              <a:rPr lang="en-US" altLang="zh-CN" dirty="0" err="1"/>
              <a:t>Qwen</a:t>
            </a:r>
            <a:r>
              <a:rPr lang="zh-CN" altLang="en-US" dirty="0"/>
              <a:t>用了蒸馏等技术。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929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1024</a:t>
            </a:r>
            <a:r>
              <a:rPr lang="zh-CN" altLang="en-US" dirty="0"/>
              <a:t>张</a:t>
            </a:r>
            <a:r>
              <a:rPr lang="en-US" altLang="zh-CN" dirty="0"/>
              <a:t>910A</a:t>
            </a:r>
            <a:r>
              <a:rPr lang="zh-CN" altLang="en-US" dirty="0"/>
              <a:t>，预估等效于</a:t>
            </a:r>
            <a:r>
              <a:rPr lang="en-US" altLang="zh-CN" dirty="0"/>
              <a:t>128~256</a:t>
            </a:r>
            <a:r>
              <a:rPr lang="zh-CN" altLang="en-US" dirty="0"/>
              <a:t>张</a:t>
            </a:r>
            <a:r>
              <a:rPr lang="en-US" altLang="zh-CN" dirty="0"/>
              <a:t>A100</a:t>
            </a:r>
            <a:r>
              <a:rPr lang="zh-CN" altLang="en-US" dirty="0"/>
              <a:t>，即</a:t>
            </a:r>
            <a:r>
              <a:rPr lang="en-US" altLang="zh-CN" dirty="0"/>
              <a:t>16~32</a:t>
            </a:r>
            <a:r>
              <a:rPr lang="zh-CN" altLang="en-US" dirty="0"/>
              <a:t>台</a:t>
            </a:r>
            <a:r>
              <a:rPr lang="en-US" altLang="zh-CN" dirty="0"/>
              <a:t>8</a:t>
            </a:r>
            <a:r>
              <a:rPr lang="zh-CN" altLang="en-US" dirty="0"/>
              <a:t>卡机。如果按</a:t>
            </a:r>
            <a:r>
              <a:rPr lang="en-US" altLang="zh-CN" dirty="0"/>
              <a:t>A100</a:t>
            </a:r>
            <a:r>
              <a:rPr lang="zh-CN" altLang="en-US" dirty="0"/>
              <a:t>的</a:t>
            </a:r>
            <a:r>
              <a:rPr lang="en-US" altLang="zh-CN" dirty="0"/>
              <a:t>8</a:t>
            </a:r>
            <a:r>
              <a:rPr lang="zh-CN" altLang="en-US" dirty="0"/>
              <a:t>卡机的月租为</a:t>
            </a:r>
            <a:r>
              <a:rPr lang="en-US" altLang="zh-CN" dirty="0"/>
              <a:t>2.5</a:t>
            </a:r>
            <a:r>
              <a:rPr lang="zh-CN" altLang="en-US" dirty="0"/>
              <a:t>万元，目前这个结果大概在</a:t>
            </a:r>
            <a:r>
              <a:rPr lang="en-US" altLang="zh-CN" dirty="0"/>
              <a:t>35-50</a:t>
            </a:r>
            <a:r>
              <a:rPr lang="zh-CN" altLang="en-US" dirty="0"/>
              <a:t>万元左右。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908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数据端大的观察</a:t>
            </a:r>
            <a:endParaRPr lang="en-US" altLang="zh-CN" dirty="0"/>
          </a:p>
          <a:p>
            <a:r>
              <a:rPr lang="zh-CN" altLang="en-US" dirty="0"/>
              <a:t>原料混合，加盐加水的问题</a:t>
            </a:r>
            <a:endParaRPr lang="en-US" altLang="zh-CN" dirty="0"/>
          </a:p>
          <a:p>
            <a:r>
              <a:rPr lang="zh-CN" altLang="en-US" dirty="0"/>
              <a:t>具体：筛选、比较</a:t>
            </a:r>
            <a:endParaRPr lang="en-US" altLang="zh-CN" dirty="0"/>
          </a:p>
          <a:p>
            <a:r>
              <a:rPr lang="zh-CN" altLang="en-US" dirty="0"/>
              <a:t>长期被忽略的因素：质量标签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30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423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6544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去重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240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诸葛弩，实验室学长之前的工作</a:t>
            </a:r>
            <a:endParaRPr lang="en-US" altLang="zh-CN" dirty="0"/>
          </a:p>
          <a:p>
            <a:r>
              <a:rPr lang="zh-CN" altLang="en-US" dirty="0"/>
              <a:t>基于</a:t>
            </a:r>
            <a:r>
              <a:rPr lang="en-US" altLang="zh-CN" dirty="0"/>
              <a:t>spark</a:t>
            </a:r>
            <a:r>
              <a:rPr lang="zh-CN" altLang="en-US" dirty="0"/>
              <a:t>，易上手，可拓展，结合算法的</a:t>
            </a:r>
            <a:r>
              <a:rPr lang="en-US" altLang="zh-CN" dirty="0"/>
              <a:t>co-design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135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中文去重结果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864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81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对不熟悉的：最简单的原理，猜下一个词；网络去学下一个词的分布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4789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拿</a:t>
            </a:r>
            <a:r>
              <a:rPr lang="en-US" altLang="zh-CN" dirty="0"/>
              <a:t>1</a:t>
            </a:r>
            <a:r>
              <a:rPr lang="zh-CN" altLang="en-US" dirty="0"/>
              <a:t>把统一的尺子</a:t>
            </a:r>
            <a:endParaRPr lang="en-US" altLang="zh-CN" dirty="0"/>
          </a:p>
          <a:p>
            <a:r>
              <a:rPr lang="zh-CN" altLang="en-US" dirty="0"/>
              <a:t>隐藏假设：质量随打分是在某个维度单调变化的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393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知识类和理解类不同；所以都要有；但我们侧重知识类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358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内部差异大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980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628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CN" altLang="en-US" dirty="0"/>
              <a:t>领域动态调整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7190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/>
              <a:t>越来越精细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下载的迭代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6804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不一定只训</a:t>
            </a:r>
            <a:r>
              <a:rPr lang="en-US" altLang="zh-CN" dirty="0"/>
              <a:t>1</a:t>
            </a:r>
            <a:r>
              <a:rPr lang="zh-CN" altLang="en-US" dirty="0"/>
              <a:t>轮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02213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高质量多重复，低质量过</a:t>
            </a:r>
            <a:r>
              <a:rPr lang="en-US" altLang="zh-CN" dirty="0"/>
              <a:t>1</a:t>
            </a:r>
            <a:r>
              <a:rPr lang="zh-CN" altLang="en-US" dirty="0"/>
              <a:t>遍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578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347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/>
              <a:t>观察到遗忘和学习率的问题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zh-CN" altLang="en-US" dirty="0"/>
              <a:t>不能学习率太低了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0182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Larger is different</a:t>
            </a:r>
            <a:r>
              <a:rPr lang="zh-CN" altLang="en-US" dirty="0"/>
              <a:t>，训练模型和数据规模越大，效果很好</a:t>
            </a:r>
            <a:endParaRPr lang="en-US" altLang="zh-CN" dirty="0"/>
          </a:p>
          <a:p>
            <a:r>
              <a:rPr lang="zh-CN" altLang="en-US" dirty="0"/>
              <a:t>带来新的问题：复现，学界，开源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190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但是不降低学习率会有收敛的问题，于是考虑到平衡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452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领域内单调，领域间稳定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0219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zh-CN" altLang="en-US" dirty="0"/>
              <a:t>训练损失不断降低，有</a:t>
            </a:r>
            <a:r>
              <a:rPr lang="en-US" altLang="zh-CN" dirty="0"/>
              <a:t>3</a:t>
            </a:r>
            <a:r>
              <a:rPr lang="zh-CN" altLang="en-US" dirty="0"/>
              <a:t>方面原因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）是因为代码和数学的</a:t>
            </a:r>
            <a:r>
              <a:rPr lang="en-US" altLang="zh-CN" dirty="0"/>
              <a:t>PPL</a:t>
            </a:r>
            <a:r>
              <a:rPr lang="zh-CN" altLang="en-US" dirty="0"/>
              <a:t>是比中英文低的；而越往后这两个领域占比越高；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）有数据重复的影响；</a:t>
            </a:r>
            <a:endParaRPr lang="en-US" altLang="zh-CN" dirty="0"/>
          </a:p>
          <a:p>
            <a:pPr marL="0" indent="0">
              <a:buNone/>
            </a:pP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）本身</a:t>
            </a:r>
            <a:r>
              <a:rPr lang="en-US" altLang="zh-CN" dirty="0"/>
              <a:t>loss</a:t>
            </a:r>
            <a:r>
              <a:rPr lang="zh-CN" altLang="en-US" dirty="0"/>
              <a:t>会往下降；</a:t>
            </a: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2. Evaluation loss</a:t>
            </a:r>
            <a:r>
              <a:rPr lang="zh-CN" altLang="en-US" dirty="0"/>
              <a:t>有些往上升。我们认为不可怕；因为数据比例在变化；</a:t>
            </a:r>
            <a:r>
              <a:rPr lang="en-US" altLang="zh-CN" dirty="0"/>
              <a:t>validation dataset</a:t>
            </a:r>
            <a:r>
              <a:rPr lang="zh-CN" altLang="en-US" dirty="0"/>
              <a:t>是英文数据为主；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19297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9561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910A</a:t>
            </a:r>
            <a:r>
              <a:rPr lang="zh-CN" altLang="en-US" dirty="0"/>
              <a:t>：精度受限，只有</a:t>
            </a:r>
            <a:r>
              <a:rPr lang="en-US" altLang="zh-CN" dirty="0"/>
              <a:t>FP16</a:t>
            </a:r>
            <a:r>
              <a:rPr lang="zh-CN" altLang="en-US" dirty="0"/>
              <a:t>，所以表示范围有限，容易溢出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76986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离群值为平均值的数倍</a:t>
            </a:r>
            <a:endParaRPr lang="en-US" altLang="zh-CN" dirty="0"/>
          </a:p>
          <a:p>
            <a:r>
              <a:rPr lang="en-US" altLang="zh-CN" dirty="0"/>
              <a:t>2B</a:t>
            </a:r>
            <a:r>
              <a:rPr lang="zh-CN" altLang="en-US" dirty="0"/>
              <a:t>模型上可达约</a:t>
            </a:r>
            <a:r>
              <a:rPr lang="en-US" altLang="zh-CN" dirty="0"/>
              <a:t>10000</a:t>
            </a:r>
            <a:r>
              <a:rPr lang="zh-CN" altLang="en-US" dirty="0"/>
              <a:t>倍</a:t>
            </a:r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+mn-lt"/>
              </a:rPr>
              <a:t>随着模型增大、数据增而频繁出现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1499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离群值为平均值的数倍</a:t>
            </a:r>
            <a:endParaRPr lang="en-US" altLang="zh-CN" dirty="0"/>
          </a:p>
          <a:p>
            <a:r>
              <a:rPr lang="en-US" altLang="zh-CN" dirty="0"/>
              <a:t>2B</a:t>
            </a:r>
            <a:r>
              <a:rPr lang="zh-CN" altLang="en-US" dirty="0"/>
              <a:t>模型上可达约</a:t>
            </a:r>
            <a:r>
              <a:rPr lang="en-US" altLang="zh-CN" dirty="0"/>
              <a:t>10000</a:t>
            </a:r>
            <a:r>
              <a:rPr lang="zh-CN" altLang="en-US" dirty="0"/>
              <a:t>倍</a:t>
            </a:r>
            <a:endParaRPr lang="en-US" altLang="zh-CN" dirty="0"/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>
                <a:latin typeface="+mn-lt"/>
              </a:rPr>
              <a:t>随着模型增大、数据增而频繁出现</a:t>
            </a:r>
            <a:endParaRPr lang="en-US" altLang="zh-CN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7408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Sandwich norm</a:t>
            </a:r>
            <a:r>
              <a:rPr lang="zh-CN" altLang="en-US" dirty="0"/>
              <a:t>就是前后都加</a:t>
            </a:r>
            <a:r>
              <a:rPr lang="en-US" altLang="zh-CN" dirty="0"/>
              <a:t>norm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56325-7D9C-40FC-9093-E5462705B67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722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具体参数的设定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7332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比</a:t>
            </a:r>
            <a:r>
              <a:rPr lang="en-US" altLang="zh-CN" dirty="0"/>
              <a:t>gemma2</a:t>
            </a:r>
            <a:r>
              <a:rPr lang="zh-CN" altLang="en-US" dirty="0"/>
              <a:t>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7531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679C3B-8268-A1FD-9A7F-BA61BCAEE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40B05A6-E426-9DFE-045C-39406AD34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68DF280-7F68-78E2-078D-890EB95227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大背景：多数开源是开源模型权重，不是全流程，所以很难普及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70255D-3034-C613-4609-F6B28889C2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0131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</a:t>
            </a:r>
            <a:r>
              <a:rPr lang="en-US" altLang="zh-CN" dirty="0"/>
              <a:t>yulan</a:t>
            </a:r>
            <a:r>
              <a:rPr lang="zh-CN" altLang="en-US" dirty="0"/>
              <a:t>差不多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7216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综合不错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71964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License</a:t>
            </a:r>
            <a:r>
              <a:rPr lang="zh-CN" altLang="en-US" dirty="0"/>
              <a:t>检查很严格，</a:t>
            </a:r>
            <a:r>
              <a:rPr lang="en-US" altLang="zh-CN" dirty="0" err="1"/>
              <a:t>nemotron</a:t>
            </a:r>
            <a:r>
              <a:rPr lang="zh-CN" altLang="en-US" dirty="0"/>
              <a:t>这类就没用，当然另一部分是因为鹏城实验室在实体清单上。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568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已经有一些尝试；但要国产算力，和降本增效。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577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想象</a:t>
            </a:r>
            <a:r>
              <a:rPr lang="en-US" altLang="zh-CN" dirty="0"/>
              <a:t>1</a:t>
            </a:r>
            <a:r>
              <a:rPr lang="zh-CN" altLang="en-US" dirty="0"/>
              <a:t>个场景：</a:t>
            </a:r>
            <a:endParaRPr lang="en-US" altLang="zh-CN" dirty="0"/>
          </a:p>
          <a:p>
            <a:r>
              <a:rPr lang="zh-CN" altLang="en-US" dirty="0"/>
              <a:t>是</a:t>
            </a:r>
            <a:r>
              <a:rPr lang="en-US" altLang="zh-CN" dirty="0"/>
              <a:t>1</a:t>
            </a:r>
            <a:r>
              <a:rPr lang="zh-CN" altLang="en-US" dirty="0"/>
              <a:t>家教育服务企业，有私有数据；很宝贵，不想外泄，有</a:t>
            </a:r>
            <a:r>
              <a:rPr lang="en-US" altLang="zh-CN" dirty="0"/>
              <a:t>100TB</a:t>
            </a:r>
            <a:r>
              <a:rPr lang="zh-CN" altLang="en-US" dirty="0"/>
              <a:t>量级；</a:t>
            </a:r>
            <a:endParaRPr lang="en-US" altLang="zh-CN" dirty="0"/>
          </a:p>
          <a:p>
            <a:r>
              <a:rPr lang="zh-CN" altLang="en-US" dirty="0"/>
              <a:t>想训练模型；</a:t>
            </a:r>
            <a:r>
              <a:rPr lang="en-US" altLang="zh-CN" dirty="0"/>
              <a:t>RAG</a:t>
            </a:r>
            <a:r>
              <a:rPr lang="zh-CN" altLang="en-US" dirty="0"/>
              <a:t>，但不是知识库形式；微调，但数据太大了；</a:t>
            </a:r>
            <a:endParaRPr lang="en-US" altLang="zh-CN" dirty="0"/>
          </a:p>
          <a:p>
            <a:r>
              <a:rPr lang="zh-CN" altLang="en-US" dirty="0"/>
              <a:t>需要持续训练</a:t>
            </a:r>
            <a:r>
              <a:rPr lang="en-US" altLang="zh-CN" dirty="0"/>
              <a:t>/</a:t>
            </a:r>
            <a:r>
              <a:rPr lang="zh-CN" altLang="en-US" dirty="0"/>
              <a:t>预训练。</a:t>
            </a:r>
            <a:endParaRPr lang="en-US" altLang="zh-CN" dirty="0"/>
          </a:p>
          <a:p>
            <a:r>
              <a:rPr lang="zh-CN" altLang="en-US" dirty="0"/>
              <a:t>找</a:t>
            </a:r>
            <a:r>
              <a:rPr lang="en-US" altLang="zh-CN" dirty="0"/>
              <a:t>general domain</a:t>
            </a:r>
            <a:r>
              <a:rPr lang="zh-CN" altLang="en-US" dirty="0"/>
              <a:t>数据：怎么选？</a:t>
            </a:r>
            <a:endParaRPr lang="en-US" altLang="zh-CN" dirty="0"/>
          </a:p>
          <a:p>
            <a:r>
              <a:rPr lang="zh-CN" altLang="en-US" dirty="0"/>
              <a:t>钱不多，训不了</a:t>
            </a:r>
            <a:r>
              <a:rPr lang="en-US" altLang="zh-CN" dirty="0"/>
              <a:t>10B+10T</a:t>
            </a:r>
            <a:r>
              <a:rPr lang="zh-CN" altLang="en-US" dirty="0"/>
              <a:t>这个量级？</a:t>
            </a:r>
            <a:endParaRPr lang="en-US" altLang="zh-CN" dirty="0"/>
          </a:p>
          <a:p>
            <a:r>
              <a:rPr lang="zh-CN" altLang="en-US" dirty="0"/>
              <a:t>数据怎么快速清洗？</a:t>
            </a:r>
            <a:endParaRPr lang="en-US" altLang="zh-CN" dirty="0"/>
          </a:p>
          <a:p>
            <a:r>
              <a:rPr lang="zh-CN" altLang="en-US" dirty="0"/>
              <a:t>在实体清单，用不了</a:t>
            </a:r>
            <a:r>
              <a:rPr lang="en-US" altLang="zh-CN" dirty="0"/>
              <a:t>NV</a:t>
            </a:r>
            <a:r>
              <a:rPr lang="zh-CN" altLang="en-US" dirty="0"/>
              <a:t>卡，或者只有消费级</a:t>
            </a:r>
            <a:r>
              <a:rPr lang="en-US" altLang="zh-CN" dirty="0"/>
              <a:t>/</a:t>
            </a:r>
            <a:r>
              <a:rPr lang="zh-CN" altLang="en-US" dirty="0"/>
              <a:t>老版本</a:t>
            </a:r>
            <a:r>
              <a:rPr lang="en-US" altLang="zh-CN" dirty="0"/>
              <a:t>NV</a:t>
            </a:r>
            <a:r>
              <a:rPr lang="zh-CN" altLang="en-US" dirty="0"/>
              <a:t>卡。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075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念就行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372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r>
              <a:rPr lang="zh-CN" altLang="en-US" dirty="0"/>
              <a:t>大主要特征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988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全开源里的</a:t>
            </a:r>
            <a:r>
              <a:rPr lang="en-US" altLang="zh-CN" dirty="0"/>
              <a:t>frontier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56325-7D9C-40FC-9093-E5462705B67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4098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DE0276-B2F6-A5E2-5C87-C98369C27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4330F60-27BC-422E-BC06-917DD312A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726ED-21CA-2CF9-2B47-269EDBC42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3B92EA-CBF7-3A75-39EB-820705BC5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AB255A-A027-33F2-C992-F6AA6405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102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F2814B-E958-E4EF-AA93-C564B335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DA52D63-D1AA-23C0-5A3E-5E7450194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20C900-27DB-B7E0-C519-E3B7E98F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7CF2D7-9AA3-3945-71BA-6E445E6B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9F2113-26C8-05AB-D415-792536ED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1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4ACB4F1-146F-7664-E99F-DF055A8A64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8EB2B95-BC6A-C657-E17A-E257F7A32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27A8B-9859-E9A6-6AD8-56D4CEDE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E27434-1A30-AF0E-D450-0AEF13B3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8A0DBD-6BCB-3C3A-70E8-3396E0E93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864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3320" y="0"/>
            <a:ext cx="12192000" cy="2623671"/>
          </a:xfrm>
          <a:prstGeom prst="rect">
            <a:avLst/>
          </a:prstGeom>
          <a:gradFill flip="none" rotWithShape="1">
            <a:gsLst>
              <a:gs pos="0">
                <a:srgbClr val="046AB4">
                  <a:shade val="30000"/>
                  <a:satMod val="115000"/>
                </a:srgbClr>
              </a:gs>
              <a:gs pos="50000">
                <a:srgbClr val="046AB4">
                  <a:shade val="67500"/>
                  <a:satMod val="115000"/>
                </a:srgbClr>
              </a:gs>
              <a:gs pos="100000">
                <a:srgbClr val="046AB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46AB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990022" y="1294820"/>
            <a:ext cx="2225496" cy="2225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80" y="1389634"/>
            <a:ext cx="2080800" cy="20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3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65125" y="565150"/>
            <a:ext cx="892175" cy="152835"/>
            <a:chOff x="365125" y="565150"/>
            <a:chExt cx="892175" cy="152835"/>
          </a:xfrm>
        </p:grpSpPr>
        <p:sp>
          <p:nvSpPr>
            <p:cNvPr id="25" name="矩形 24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rot="10800000">
            <a:off x="10950575" y="6169025"/>
            <a:ext cx="892175" cy="152835"/>
            <a:chOff x="365125" y="565150"/>
            <a:chExt cx="892175" cy="152835"/>
          </a:xfrm>
        </p:grpSpPr>
        <p:sp>
          <p:nvSpPr>
            <p:cNvPr id="29" name="矩形 28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365125" y="565150"/>
            <a:ext cx="892175" cy="152835"/>
            <a:chOff x="365125" y="565150"/>
            <a:chExt cx="892175" cy="152835"/>
          </a:xfrm>
        </p:grpSpPr>
        <p:sp>
          <p:nvSpPr>
            <p:cNvPr id="22" name="矩形 21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 rot="10800000">
            <a:off x="10950575" y="6169025"/>
            <a:ext cx="892175" cy="152835"/>
            <a:chOff x="365125" y="565150"/>
            <a:chExt cx="892175" cy="152835"/>
          </a:xfrm>
        </p:grpSpPr>
        <p:sp>
          <p:nvSpPr>
            <p:cNvPr id="34" name="矩形 33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62" y="253284"/>
            <a:ext cx="939600" cy="9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-3320" y="0"/>
            <a:ext cx="12192000" cy="2623671"/>
          </a:xfrm>
          <a:prstGeom prst="rect">
            <a:avLst/>
          </a:prstGeom>
          <a:gradFill flip="none" rotWithShape="1">
            <a:gsLst>
              <a:gs pos="0">
                <a:srgbClr val="046AB4">
                  <a:shade val="30000"/>
                  <a:satMod val="115000"/>
                </a:srgbClr>
              </a:gs>
              <a:gs pos="50000">
                <a:srgbClr val="046AB4">
                  <a:shade val="67500"/>
                  <a:satMod val="115000"/>
                </a:srgbClr>
              </a:gs>
              <a:gs pos="100000">
                <a:srgbClr val="046AB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46AB4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4990022" y="1294820"/>
            <a:ext cx="2225496" cy="22254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280" y="1389634"/>
            <a:ext cx="2080800" cy="208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85104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00" y="261000"/>
            <a:ext cx="71999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6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000" y="837000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8CDB3F-CAD3-47D2-A0E9-BA772FA57F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Regular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9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03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365125" y="565150"/>
            <a:ext cx="892175" cy="152835"/>
            <a:chOff x="365125" y="565150"/>
            <a:chExt cx="892175" cy="152835"/>
          </a:xfrm>
        </p:grpSpPr>
        <p:sp>
          <p:nvSpPr>
            <p:cNvPr id="25" name="矩形 24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 rot="10800000">
            <a:off x="10950575" y="6169025"/>
            <a:ext cx="892175" cy="152835"/>
            <a:chOff x="365125" y="565150"/>
            <a:chExt cx="892175" cy="152835"/>
          </a:xfrm>
        </p:grpSpPr>
        <p:sp>
          <p:nvSpPr>
            <p:cNvPr id="29" name="矩形 28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19"/>
          <p:cNvGrpSpPr/>
          <p:nvPr userDrawn="1"/>
        </p:nvGrpSpPr>
        <p:grpSpPr>
          <a:xfrm>
            <a:off x="365125" y="565150"/>
            <a:ext cx="892175" cy="152835"/>
            <a:chOff x="365125" y="565150"/>
            <a:chExt cx="892175" cy="152835"/>
          </a:xfrm>
        </p:grpSpPr>
        <p:sp>
          <p:nvSpPr>
            <p:cNvPr id="22" name="矩形 21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 rot="10800000">
            <a:off x="10950575" y="6169025"/>
            <a:ext cx="892175" cy="152835"/>
            <a:chOff x="365125" y="565150"/>
            <a:chExt cx="892175" cy="152835"/>
          </a:xfrm>
        </p:grpSpPr>
        <p:sp>
          <p:nvSpPr>
            <p:cNvPr id="34" name="矩形 33"/>
            <p:cNvSpPr/>
            <p:nvPr/>
          </p:nvSpPr>
          <p:spPr>
            <a:xfrm>
              <a:off x="365125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559990" y="565150"/>
              <a:ext cx="152835" cy="152835"/>
            </a:xfrm>
            <a:prstGeom prst="rect">
              <a:avLst/>
            </a:prstGeom>
            <a:solidFill>
              <a:srgbClr val="0067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flipH="1">
              <a:off x="758675" y="565150"/>
              <a:ext cx="498625" cy="152835"/>
            </a:xfrm>
            <a:prstGeom prst="rect">
              <a:avLst/>
            </a:prstGeom>
            <a:gradFill>
              <a:gsLst>
                <a:gs pos="56000">
                  <a:srgbClr val="0067B3">
                    <a:alpha val="94000"/>
                  </a:srgbClr>
                </a:gs>
                <a:gs pos="0">
                  <a:srgbClr val="0067B3">
                    <a:alpha val="0"/>
                  </a:srgbClr>
                </a:gs>
                <a:gs pos="100000">
                  <a:srgbClr val="0067B3"/>
                </a:gs>
              </a:gsLst>
              <a:lin ang="21594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862" y="253284"/>
            <a:ext cx="939600" cy="9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626EAA-EAF6-2E89-A891-331319670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E3696A-3C21-2D9B-724B-B6AED998F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225E9A-A00A-A7B2-84E8-3AADC0726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58339F2-E544-2B08-FD3B-10688752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D6823E-4A1C-25A7-845D-2B435FE35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68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68CBA9-99C3-B62A-00B1-32161FBE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11579B-D5A3-58CF-910E-FDC7E91F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BCAED-0D9B-2DF3-7DDB-8B231615D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E59941-46EE-70A8-6A93-9C1BA126F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0C2DE3-4514-FC84-AE5A-806383C42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528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6F4921-4E3D-6303-D74B-7B37D280B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0BED48-16C8-BB90-4DFB-C24100CD5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EF85DDD-5008-3FDF-47A8-5C585E9E3A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2A94AE-4D4E-C229-F122-579491D6C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315187-075F-7C02-3553-38DFF7754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3BD844-7852-F8E0-8285-CA2B24BBF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59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D52322-9C44-3BC3-ED40-ACABDE76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DCA1DE0-D8DD-270D-E111-0A442CF83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E984594-33CF-C0A5-D4D8-04623F9BE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10DE41A-5E35-EBED-7053-CBFE50AEB0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26EFD1-C963-9B13-9ED8-F476F1599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CF84EF2-49E5-3CA7-085C-6118A74E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BD49B9A-103B-F8B1-F105-917DCDD2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771419-94F6-F5BD-00FB-E8BA4B68F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719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9DF7AE-251B-1EFC-09F3-0A233CC2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F6D2C69-1866-7241-DFE7-0222323D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9D2560-C1B2-F9D7-1C37-F314BB347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9FDE736-8157-1C48-6EF8-77AEF0FED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91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8D51197-490C-D149-7E7E-3AEFA2606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D2E086F-CD81-CACB-3D73-F11C96553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9D53FA-0DE5-1000-171A-E240546CA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48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4CA20-674A-BED2-866C-CBA73B272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1062B0-9EA3-AF7A-14F9-E6398510A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F51434-CA59-2A18-4C86-BBBE33854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EAB869-D027-4073-4D8C-C1956AFF0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99B9277-8882-0713-9459-09FE1B94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840206-55D0-5EF6-A0A4-C0EF394F5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306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9E98CB-38CF-5AE6-90DA-26A76313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ADC107-0686-2255-FA34-FDFF2AF9B6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477A504-3A50-5CDF-695C-2C0D76DB5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57BDCBA-7C1E-F1EB-E3BA-456AC7A56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04B186-E004-B23B-8946-0E0CDD4A4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CDE4DC-35D7-1B6D-4DA8-A1E3800E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7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321A2D7-206A-8F7E-B25D-0CEFFFD53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1C916D3-0E11-814E-FCB9-92D84CCEF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70D412-18C4-0C8D-63FB-99EFB56A6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0C3E1D-9B7D-4A3F-821E-29504B15FDD1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FE772D-995C-3161-7242-597FFA464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F2E6F9-E023-3083-4E24-CC3F7DFD5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D7259C-5E65-48D5-B950-147DCD52E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15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4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60.png"/><Relationship Id="rId9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201.png"/><Relationship Id="rId18" Type="http://schemas.openxmlformats.org/officeDocument/2006/relationships/image" Target="../media/image251.png"/><Relationship Id="rId3" Type="http://schemas.openxmlformats.org/officeDocument/2006/relationships/image" Target="../media/image101.png"/><Relationship Id="rId7" Type="http://schemas.openxmlformats.org/officeDocument/2006/relationships/image" Target="../media/image141.png"/><Relationship Id="rId12" Type="http://schemas.openxmlformats.org/officeDocument/2006/relationships/image" Target="../media/image191.png"/><Relationship Id="rId17" Type="http://schemas.openxmlformats.org/officeDocument/2006/relationships/image" Target="../media/image24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1.png"/><Relationship Id="rId11" Type="http://schemas.openxmlformats.org/officeDocument/2006/relationships/image" Target="../media/image181.png"/><Relationship Id="rId5" Type="http://schemas.openxmlformats.org/officeDocument/2006/relationships/image" Target="../media/image121.png"/><Relationship Id="rId15" Type="http://schemas.openxmlformats.org/officeDocument/2006/relationships/image" Target="../media/image221.png"/><Relationship Id="rId10" Type="http://schemas.openxmlformats.org/officeDocument/2006/relationships/image" Target="../media/image171.png"/><Relationship Id="rId19" Type="http://schemas.openxmlformats.org/officeDocument/2006/relationships/image" Target="../media/image49.png"/><Relationship Id="rId4" Type="http://schemas.openxmlformats.org/officeDocument/2006/relationships/image" Target="../media/image111.png"/><Relationship Id="rId9" Type="http://schemas.openxmlformats.org/officeDocument/2006/relationships/image" Target="../media/image161.png"/><Relationship Id="rId14" Type="http://schemas.openxmlformats.org/officeDocument/2006/relationships/image" Target="../media/image21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0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0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labelyourdata.com/articles/llm-fine-tuning/llm-model-size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thu-pacman/PCMind-2.1-Kaiyuan-2B" TargetMode="External"/><Relationship Id="rId2" Type="http://schemas.openxmlformats.org/officeDocument/2006/relationships/hyperlink" Target="https://arxiv.org/pdf/2512.07612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github.com/thu-pacman/kaiyuan-mindformers" TargetMode="External"/><Relationship Id="rId5" Type="http://schemas.openxmlformats.org/officeDocument/2006/relationships/hyperlink" Target="https://github.com/thu-pacman/Kaiyuan-Spark" TargetMode="External"/><Relationship Id="rId4" Type="http://schemas.openxmlformats.org/officeDocument/2006/relationships/hyperlink" Target="https://huggingface.co/datasets/thu-pacman/PCMind-2.1-Kaiyuan-2B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4" Type="http://schemas.openxmlformats.org/officeDocument/2006/relationships/hyperlink" Target="mailto:luokr24@mails.tsinghua.edu.c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278923" y="3368566"/>
            <a:ext cx="5634153" cy="124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rgbClr val="005B9C"/>
                </a:solidFill>
                <a:latin typeface="+mn-ea"/>
                <a:cs typeface="+mn-ea"/>
                <a:sym typeface="+mn-lt"/>
              </a:rPr>
              <a:t>鹏城</a:t>
            </a:r>
            <a:r>
              <a:rPr lang="en-US" altLang="zh-CN" sz="4000" b="1" dirty="0">
                <a:solidFill>
                  <a:srgbClr val="005B9C"/>
                </a:solidFill>
                <a:latin typeface="+mn-ea"/>
                <a:cs typeface="+mn-ea"/>
                <a:sym typeface="+mn-lt"/>
              </a:rPr>
              <a:t>·</a:t>
            </a:r>
            <a:r>
              <a:rPr lang="zh-CN" altLang="en-US" sz="4000" b="1" dirty="0">
                <a:solidFill>
                  <a:srgbClr val="005B9C"/>
                </a:solidFill>
                <a:latin typeface="+mn-ea"/>
                <a:cs typeface="+mn-ea"/>
                <a:sym typeface="+mn-lt"/>
              </a:rPr>
              <a:t>脑海</a:t>
            </a:r>
            <a:r>
              <a:rPr lang="en-US" altLang="zh-CN" sz="4000" b="1" dirty="0">
                <a:solidFill>
                  <a:srgbClr val="005B9C"/>
                </a:solidFill>
                <a:latin typeface="+mn-ea"/>
                <a:cs typeface="+mn-ea"/>
              </a:rPr>
              <a:t>-2.1-</a:t>
            </a:r>
            <a:r>
              <a:rPr lang="zh-CN" altLang="en-US" sz="4000" b="1" dirty="0">
                <a:solidFill>
                  <a:srgbClr val="005B9C"/>
                </a:solidFill>
                <a:latin typeface="+mn-ea"/>
                <a:cs typeface="+mn-ea"/>
              </a:rPr>
              <a:t>开元</a:t>
            </a:r>
            <a:r>
              <a:rPr lang="en-US" altLang="zh-CN" sz="4000" b="1" dirty="0">
                <a:solidFill>
                  <a:srgbClr val="005B9C"/>
                </a:solidFill>
                <a:latin typeface="+mn-ea"/>
                <a:cs typeface="+mn-ea"/>
              </a:rPr>
              <a:t>-2B</a:t>
            </a:r>
          </a:p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rgbClr val="005B9C"/>
                </a:solidFill>
                <a:latin typeface="+mn-ea"/>
                <a:cs typeface="+mn-ea"/>
                <a:sym typeface="+mn-lt"/>
              </a:rPr>
              <a:t>PengCheng·PCMind-2.1-Kaiyuan-2B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577361" y="5580810"/>
            <a:ext cx="3037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+mn-ea"/>
                <a:cs typeface="+mn-ea"/>
                <a:sym typeface="+mn-lt"/>
              </a:rPr>
              <a:t>2025</a:t>
            </a:r>
            <a:r>
              <a:rPr lang="zh-CN" altLang="en-US" sz="2800" dirty="0">
                <a:latin typeface="+mn-ea"/>
                <a:cs typeface="+mn-ea"/>
                <a:sym typeface="+mn-lt"/>
              </a:rPr>
              <a:t>年</a:t>
            </a:r>
            <a:r>
              <a:rPr lang="en-US" altLang="zh-CN" sz="2800" dirty="0">
                <a:latin typeface="+mn-ea"/>
                <a:cs typeface="+mn-ea"/>
                <a:sym typeface="+mn-lt"/>
              </a:rPr>
              <a:t>12</a:t>
            </a:r>
            <a:r>
              <a:rPr lang="zh-CN" altLang="en-US" sz="2800" dirty="0">
                <a:latin typeface="+mn-ea"/>
                <a:cs typeface="+mn-ea"/>
                <a:sym typeface="+mn-lt"/>
              </a:rPr>
              <a:t>月</a:t>
            </a:r>
            <a:r>
              <a:rPr lang="en-US" altLang="zh-CN" sz="2800" dirty="0">
                <a:latin typeface="+mn-ea"/>
                <a:cs typeface="+mn-ea"/>
                <a:sym typeface="+mn-lt"/>
              </a:rPr>
              <a:t>20</a:t>
            </a:r>
            <a:r>
              <a:rPr lang="zh-CN" altLang="en-US" sz="2800" dirty="0">
                <a:latin typeface="+mn-ea"/>
                <a:cs typeface="+mn-ea"/>
                <a:sym typeface="+mn-lt"/>
              </a:rPr>
              <a:t>日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F91EB73-16D6-7276-9123-F5EE86950820}"/>
              </a:ext>
            </a:extLst>
          </p:cNvPr>
          <p:cNvSpPr txBox="1"/>
          <p:nvPr/>
        </p:nvSpPr>
        <p:spPr>
          <a:xfrm>
            <a:off x="1603592" y="4681809"/>
            <a:ext cx="898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dirty="0"/>
              <a:t>罗开荣</a:t>
            </a:r>
            <a:r>
              <a:rPr kumimoji="1" lang="en-US" altLang="zh-CN" baseline="30000" dirty="0"/>
              <a:t>2</a:t>
            </a:r>
            <a:r>
              <a:rPr kumimoji="1" lang="zh-CN" altLang="en-US" dirty="0"/>
              <a:t>，孙桢波</a:t>
            </a:r>
            <a:r>
              <a:rPr kumimoji="1" lang="en-US" altLang="zh-CN" baseline="30000" dirty="0"/>
              <a:t>2</a:t>
            </a:r>
            <a:r>
              <a:rPr kumimoji="1" lang="zh-CN" altLang="en-US" dirty="0"/>
              <a:t>，石欣宇</a:t>
            </a:r>
            <a:r>
              <a:rPr kumimoji="1" lang="en-US" altLang="zh-CN" baseline="30000" dirty="0"/>
              <a:t>2</a:t>
            </a:r>
            <a:r>
              <a:rPr kumimoji="1" lang="zh-CN" altLang="en-US" dirty="0"/>
              <a:t>，陈晟祺</a:t>
            </a:r>
            <a:r>
              <a:rPr kumimoji="1" lang="en-US" altLang="zh-CN" baseline="30000" dirty="0"/>
              <a:t>2</a:t>
            </a:r>
            <a:r>
              <a:rPr kumimoji="1" lang="zh-CN" altLang="en-US" dirty="0"/>
              <a:t>，陶恒韬</a:t>
            </a:r>
            <a:r>
              <a:rPr kumimoji="1" lang="en-US" altLang="zh-CN" baseline="30000" dirty="0"/>
              <a:t>1</a:t>
            </a:r>
            <a:r>
              <a:rPr kumimoji="1" lang="zh-CN" altLang="en-US" dirty="0"/>
              <a:t> ，王晖</a:t>
            </a:r>
            <a:r>
              <a:rPr kumimoji="1" lang="en-US" altLang="zh-CN" baseline="30000" dirty="0"/>
              <a:t>1</a:t>
            </a:r>
            <a:r>
              <a:rPr kumimoji="1" lang="zh-CN" altLang="en-US" dirty="0"/>
              <a:t> ，刘方明</a:t>
            </a:r>
            <a:r>
              <a:rPr kumimoji="1" lang="en-US" altLang="zh-CN" baseline="30000" dirty="0"/>
              <a:t>1</a:t>
            </a:r>
            <a:r>
              <a:rPr kumimoji="1" lang="zh-CN" altLang="en-US" dirty="0"/>
              <a:t>，吕凯风</a:t>
            </a:r>
            <a:r>
              <a:rPr kumimoji="1" lang="en-US" altLang="zh-CN" baseline="30000" dirty="0"/>
              <a:t>2</a:t>
            </a:r>
            <a:r>
              <a:rPr kumimoji="1" lang="zh-CN" altLang="en-US" dirty="0"/>
              <a:t>，陈文光</a:t>
            </a:r>
            <a:r>
              <a:rPr kumimoji="1" lang="en-US" altLang="zh-CN" baseline="30000" dirty="0"/>
              <a:t>1,2</a:t>
            </a:r>
            <a:endParaRPr kumimoji="1" lang="zh-CN" altLang="en-US" baseline="300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308CC77-709D-D88E-A127-192D0C8E30B9}"/>
              </a:ext>
            </a:extLst>
          </p:cNvPr>
          <p:cNvSpPr txBox="1"/>
          <p:nvPr/>
        </p:nvSpPr>
        <p:spPr>
          <a:xfrm>
            <a:off x="4354347" y="5183070"/>
            <a:ext cx="3483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1. </a:t>
            </a:r>
            <a:r>
              <a:rPr kumimoji="1" lang="zh-CN" altLang="en-US" dirty="0"/>
              <a:t>鹏城实验室          </a:t>
            </a:r>
            <a:r>
              <a:rPr kumimoji="1" lang="en-US" altLang="zh-CN" dirty="0"/>
              <a:t>2. </a:t>
            </a:r>
            <a:r>
              <a:rPr kumimoji="1" lang="zh-CN" altLang="en-US" dirty="0"/>
              <a:t>清华大学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F76D254-97AD-6EA8-0BA7-B2F917A516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48" y="6238285"/>
            <a:ext cx="547135" cy="547135"/>
          </a:xfrm>
          <a:prstGeom prst="rect">
            <a:avLst/>
          </a:prstGeom>
        </p:spPr>
      </p:pic>
      <p:pic>
        <p:nvPicPr>
          <p:cNvPr id="14" name="Picture 2" descr="http://gf.aia.edu.cn/uploads/allimg/130723/1254301444-0.jpg">
            <a:extLst>
              <a:ext uri="{FF2B5EF4-FFF2-40B4-BE49-F238E27FC236}">
                <a16:creationId xmlns:a16="http://schemas.microsoft.com/office/drawing/2014/main" id="{EF79A232-949E-88AB-1083-C42944F93E90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939" y="6238285"/>
            <a:ext cx="547135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A5DFBDCD-1C76-7BC6-9073-BA3FCC44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63" y="0"/>
            <a:ext cx="1040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5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C93D2D-B08C-F817-9B42-02C23370B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563" y="0"/>
            <a:ext cx="1040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0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78328A50-C6E4-2218-4F9F-D7CDD81B5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62" y="0"/>
            <a:ext cx="1040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17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E3FBE31-5173-A591-00A0-8337D4806A91}"/>
              </a:ext>
            </a:extLst>
          </p:cNvPr>
          <p:cNvSpPr txBox="1"/>
          <p:nvPr/>
        </p:nvSpPr>
        <p:spPr>
          <a:xfrm>
            <a:off x="1398447" y="333000"/>
            <a:ext cx="6307989" cy="654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首个国产算力下的全开源模型</a:t>
            </a: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63F602AB-203E-ECA2-B43F-CD432D1FB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25681"/>
              </p:ext>
            </p:extLst>
          </p:nvPr>
        </p:nvGraphicFramePr>
        <p:xfrm>
          <a:off x="1969223" y="1789219"/>
          <a:ext cx="8253553" cy="3817648"/>
        </p:xfrm>
        <a:graphic>
          <a:graphicData uri="http://schemas.openxmlformats.org/drawingml/2006/table">
            <a:tbl>
              <a:tblPr/>
              <a:tblGrid>
                <a:gridCol w="4279060">
                  <a:extLst>
                    <a:ext uri="{9D8B030D-6E8A-4147-A177-3AD203B41FA5}">
                      <a16:colId xmlns:a16="http://schemas.microsoft.com/office/drawing/2014/main" val="3386620076"/>
                    </a:ext>
                  </a:extLst>
                </a:gridCol>
                <a:gridCol w="3974493">
                  <a:extLst>
                    <a:ext uri="{9D8B030D-6E8A-4147-A177-3AD203B41FA5}">
                      <a16:colId xmlns:a16="http://schemas.microsoft.com/office/drawing/2014/main" val="1901932844"/>
                    </a:ext>
                  </a:extLst>
                </a:gridCol>
              </a:tblGrid>
              <a:tr h="581722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总参数量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952042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Non-embedding</a:t>
                      </a:r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参数量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1.4B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680958"/>
                  </a:ext>
                </a:extLst>
              </a:tr>
              <a:tr h="521964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训练数据量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2.2T tokens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792984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处理前源数据总量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≥ 15T tokens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1160997"/>
                  </a:ext>
                </a:extLst>
              </a:tr>
              <a:tr h="521964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训练集群规模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1024</a:t>
                      </a:r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张</a:t>
                      </a: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910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4096777"/>
                  </a:ext>
                </a:extLst>
              </a:tr>
              <a:tr h="556678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多阶段训练任务总时长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12.5</a:t>
                      </a:r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256131"/>
                  </a:ext>
                </a:extLst>
              </a:tr>
              <a:tr h="521964">
                <a:tc>
                  <a:txBody>
                    <a:bodyPr/>
                    <a:lstStyle/>
                    <a:p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训练阶段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动态数据配比</a:t>
                      </a:r>
                      <a:r>
                        <a:rPr lang="en-US" altLang="zh-CN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zh-CN" altLang="en-US" sz="2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阶段训练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933616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3B9D6BDB-15A2-FB76-2A15-8D2696EA68CD}"/>
              </a:ext>
            </a:extLst>
          </p:cNvPr>
          <p:cNvSpPr txBox="1"/>
          <p:nvPr/>
        </p:nvSpPr>
        <p:spPr>
          <a:xfrm>
            <a:off x="1969223" y="5863820"/>
            <a:ext cx="6537278" cy="36865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dirty="0"/>
              <a:t>https://huggingface.co/thu-pacman/PCMind-2.1-Kaiyuan-2B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01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菱形 8">
            <a:extLst>
              <a:ext uri="{FF2B5EF4-FFF2-40B4-BE49-F238E27FC236}">
                <a16:creationId xmlns:a16="http://schemas.microsoft.com/office/drawing/2014/main" id="{3BFD6E9C-930F-7D19-361F-B0686C24B2D1}"/>
              </a:ext>
            </a:extLst>
          </p:cNvPr>
          <p:cNvSpPr/>
          <p:nvPr/>
        </p:nvSpPr>
        <p:spPr>
          <a:xfrm>
            <a:off x="6384070" y="1262467"/>
            <a:ext cx="757776" cy="757776"/>
          </a:xfrm>
          <a:prstGeom prst="diamond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99DC2E7-21A6-5BC2-009E-5116B68304F1}"/>
              </a:ext>
            </a:extLst>
          </p:cNvPr>
          <p:cNvSpPr txBox="1"/>
          <p:nvPr/>
        </p:nvSpPr>
        <p:spPr>
          <a:xfrm>
            <a:off x="7320000" y="3772624"/>
            <a:ext cx="3887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稳定训练与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模型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架构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4B3D1E7-BAF2-DBBF-75BC-5DF1E2D51AE2}"/>
              </a:ext>
            </a:extLst>
          </p:cNvPr>
          <p:cNvSpPr txBox="1"/>
          <p:nvPr/>
        </p:nvSpPr>
        <p:spPr>
          <a:xfrm>
            <a:off x="6375382" y="1393326"/>
            <a:ext cx="775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4B87A1FF-EE07-BAB3-0408-400A8AE9BA68}"/>
              </a:ext>
            </a:extLst>
          </p:cNvPr>
          <p:cNvSpPr/>
          <p:nvPr/>
        </p:nvSpPr>
        <p:spPr>
          <a:xfrm>
            <a:off x="6384070" y="2518441"/>
            <a:ext cx="757776" cy="757776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60FE119-BEA6-492B-DAB3-769F85E17AD3}"/>
              </a:ext>
            </a:extLst>
          </p:cNvPr>
          <p:cNvSpPr txBox="1"/>
          <p:nvPr/>
        </p:nvSpPr>
        <p:spPr>
          <a:xfrm>
            <a:off x="7320000" y="1330521"/>
            <a:ext cx="3997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数据混合与处理框架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菱形 13">
            <a:extLst>
              <a:ext uri="{FF2B5EF4-FFF2-40B4-BE49-F238E27FC236}">
                <a16:creationId xmlns:a16="http://schemas.microsoft.com/office/drawing/2014/main" id="{5B0C0CD2-E85E-8C59-1CBF-32A06EBDAC79}"/>
              </a:ext>
            </a:extLst>
          </p:cNvPr>
          <p:cNvSpPr/>
          <p:nvPr/>
        </p:nvSpPr>
        <p:spPr>
          <a:xfrm>
            <a:off x="6384070" y="3726055"/>
            <a:ext cx="757776" cy="757776"/>
          </a:xfrm>
          <a:prstGeom prst="diamond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65D3491-9964-22F7-C17C-2DEF2F7ED2EA}"/>
              </a:ext>
            </a:extLst>
          </p:cNvPr>
          <p:cNvSpPr txBox="1"/>
          <p:nvPr/>
        </p:nvSpPr>
        <p:spPr>
          <a:xfrm>
            <a:off x="6375382" y="2641275"/>
            <a:ext cx="775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65445EA-325A-41B1-D765-69F6B83B77AD}"/>
              </a:ext>
            </a:extLst>
          </p:cNvPr>
          <p:cNvSpPr txBox="1"/>
          <p:nvPr/>
        </p:nvSpPr>
        <p:spPr>
          <a:xfrm>
            <a:off x="6375382" y="3843333"/>
            <a:ext cx="775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B531C18-8552-00A0-4BB7-C7A6C5DE948E}"/>
              </a:ext>
            </a:extLst>
          </p:cNvPr>
          <p:cNvSpPr txBox="1"/>
          <p:nvPr/>
        </p:nvSpPr>
        <p:spPr>
          <a:xfrm>
            <a:off x="7320000" y="2604941"/>
            <a:ext cx="39284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训练</a:t>
            </a:r>
            <a:r>
              <a:rPr lang="zh-CN" altLang="en-US" sz="3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策略与超参配置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60CC4C09-7C7C-4485-A104-E1EB64B165BF}"/>
              </a:ext>
            </a:extLst>
          </p:cNvPr>
          <p:cNvSpPr/>
          <p:nvPr/>
        </p:nvSpPr>
        <p:spPr>
          <a:xfrm>
            <a:off x="6384070" y="4876736"/>
            <a:ext cx="757776" cy="757776"/>
          </a:xfrm>
          <a:prstGeom prst="diamond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B3DDDF0-365A-42E1-958D-56B6EA6F7EE7}"/>
              </a:ext>
            </a:extLst>
          </p:cNvPr>
          <p:cNvSpPr txBox="1"/>
          <p:nvPr/>
        </p:nvSpPr>
        <p:spPr>
          <a:xfrm>
            <a:off x="6375382" y="4994014"/>
            <a:ext cx="77515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16AB1E6-F61B-4053-8078-37AC3FFA0961}"/>
              </a:ext>
            </a:extLst>
          </p:cNvPr>
          <p:cNvSpPr txBox="1"/>
          <p:nvPr/>
        </p:nvSpPr>
        <p:spPr>
          <a:xfrm>
            <a:off x="7320000" y="4940307"/>
            <a:ext cx="4112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结果评测与未来展望</a:t>
            </a:r>
          </a:p>
        </p:txBody>
      </p:sp>
    </p:spTree>
    <p:extLst>
      <p:ext uri="{BB962C8B-B14F-4D97-AF65-F5344CB8AC3E}">
        <p14:creationId xmlns:p14="http://schemas.microsoft.com/office/powerpoint/2010/main" val="25821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0BD02F-6AAD-A7DE-9DDE-8A057452EDAF}"/>
              </a:ext>
            </a:extLst>
          </p:cNvPr>
          <p:cNvSpPr txBox="1"/>
          <p:nvPr/>
        </p:nvSpPr>
        <p:spPr>
          <a:xfrm>
            <a:off x="1398447" y="333000"/>
            <a:ext cx="748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开源预训练数据集特点</a:t>
            </a:r>
          </a:p>
        </p:txBody>
      </p:sp>
      <p:sp>
        <p:nvSpPr>
          <p:cNvPr id="16" name="文本占位符 2">
            <a:extLst>
              <a:ext uri="{FF2B5EF4-FFF2-40B4-BE49-F238E27FC236}">
                <a16:creationId xmlns:a16="http://schemas.microsoft.com/office/drawing/2014/main" id="{61F7E4DC-42F0-9085-5A66-0142C8088172}"/>
              </a:ext>
            </a:extLst>
          </p:cNvPr>
          <p:cNvSpPr txBox="1">
            <a:spLocks/>
          </p:cNvSpPr>
          <p:nvPr/>
        </p:nvSpPr>
        <p:spPr>
          <a:xfrm>
            <a:off x="590913" y="1360750"/>
            <a:ext cx="6346699" cy="87852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Fact 1</a:t>
            </a:r>
            <a:r>
              <a:rPr lang="zh-CN" altLang="en-US" sz="1800" dirty="0"/>
              <a:t>：开源预训练数据集</a:t>
            </a:r>
            <a:r>
              <a:rPr lang="zh-CN" altLang="en-US" sz="1800" b="1" dirty="0"/>
              <a:t>数量多、规模大</a:t>
            </a:r>
            <a:r>
              <a:rPr lang="zh-CN" altLang="en-US" sz="1800" dirty="0"/>
              <a:t>（达</a:t>
            </a:r>
            <a:r>
              <a:rPr lang="en-US" altLang="zh-CN" sz="1800" dirty="0"/>
              <a:t>TB</a:t>
            </a:r>
            <a:r>
              <a:rPr lang="zh-CN" altLang="en-US" sz="1800" dirty="0"/>
              <a:t>以上）</a:t>
            </a:r>
            <a:endParaRPr lang="en-US" altLang="zh-CN" sz="1800" dirty="0"/>
          </a:p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Fact 2</a:t>
            </a:r>
            <a:r>
              <a:rPr lang="zh-CN" altLang="en-US" sz="1800" dirty="0"/>
              <a:t>：开源预训练数据集</a:t>
            </a:r>
            <a:r>
              <a:rPr lang="zh-CN" altLang="en-US" sz="1800" b="1" dirty="0"/>
              <a:t>特点各异，质量参差不齐</a:t>
            </a:r>
            <a:endParaRPr lang="en-US" altLang="zh-CN" sz="1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1576DF22-B0C7-A0F0-A94C-1340005DC7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0913" y="3144510"/>
                <a:ext cx="10915286" cy="468960"/>
              </a:xfrm>
              <a:prstGeom prst="rect">
                <a:avLst/>
              </a:prstGeom>
              <a:ln w="38100">
                <a:noFill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1" indent="0">
                  <a:lnSpc>
                    <a:spcPct val="120000"/>
                  </a:lnSpc>
                  <a:buNone/>
                </a:pPr>
                <a:r>
                  <a:rPr lang="zh-CN" altLang="en-US" sz="1800" b="1" dirty="0"/>
                  <a:t>问题</a:t>
                </a:r>
                <a:r>
                  <a:rPr lang="zh-CN" altLang="en-US" sz="1800" dirty="0">
                    <a:sym typeface="Wingdings" panose="05000000000000000000" pitchFamily="2" charset="2"/>
                  </a:rPr>
                  <a:t>：（</a:t>
                </a:r>
                <a:r>
                  <a:rPr lang="en-US" altLang="zh-CN" sz="1800" dirty="0">
                    <a:sym typeface="Wingdings" panose="05000000000000000000" pitchFamily="2" charset="2"/>
                  </a:rPr>
                  <a:t>1</a:t>
                </a:r>
                <a:r>
                  <a:rPr lang="zh-CN" altLang="en-US" sz="1800" dirty="0">
                    <a:sym typeface="Wingdings" panose="05000000000000000000" pitchFamily="2" charset="2"/>
                  </a:rPr>
                  <a:t>）</a:t>
                </a:r>
                <a:r>
                  <a:rPr lang="zh-CN" altLang="en-US" sz="1800" dirty="0"/>
                  <a:t>如何从海量</a:t>
                </a:r>
                <a:r>
                  <a:rPr lang="en-US" altLang="zh-CN" sz="1800" dirty="0"/>
                  <a:t>(</a:t>
                </a:r>
                <a14:m>
                  <m:oMath xmlns:m="http://schemas.openxmlformats.org/officeDocument/2006/math">
                    <m:r>
                      <a:rPr lang="en-US" altLang="zh-CN" sz="1800">
                        <a:latin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1800" dirty="0"/>
                  <a:t>15T tokens)</a:t>
                </a:r>
                <a:r>
                  <a:rPr lang="zh-CN" altLang="en-US" sz="1800" dirty="0"/>
                  <a:t>数据中选出高质量部分？（</a:t>
                </a:r>
                <a:r>
                  <a:rPr lang="en-US" altLang="zh-CN" sz="1800" dirty="0"/>
                  <a:t>2</a:t>
                </a:r>
                <a:r>
                  <a:rPr lang="zh-CN" altLang="en-US" sz="1800" dirty="0"/>
                  <a:t>）如何比较不同数据集的质量好坏关系？</a:t>
                </a:r>
                <a:endParaRPr lang="en-US" altLang="zh-CN" sz="1800" dirty="0"/>
              </a:p>
            </p:txBody>
          </p:sp>
        </mc:Choice>
        <mc:Fallback xmlns="">
          <p:sp>
            <p:nvSpPr>
              <p:cNvPr id="3" name="文本占位符 2">
                <a:extLst>
                  <a:ext uri="{FF2B5EF4-FFF2-40B4-BE49-F238E27FC236}">
                    <a16:creationId xmlns:a16="http://schemas.microsoft.com/office/drawing/2014/main" id="{1576DF22-B0C7-A0F0-A94C-1340005DC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13" y="3144510"/>
                <a:ext cx="10915286" cy="468960"/>
              </a:xfrm>
              <a:prstGeom prst="rect">
                <a:avLst/>
              </a:prstGeom>
              <a:blipFill>
                <a:blip r:embed="rId3"/>
                <a:stretch>
                  <a:fillRect l="-503" t="-1299" r="-2514" b="-5195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461A01A9-11EB-EAED-5F87-A68211DBED37}"/>
              </a:ext>
            </a:extLst>
          </p:cNvPr>
          <p:cNvSpPr txBox="1">
            <a:spLocks/>
          </p:cNvSpPr>
          <p:nvPr/>
        </p:nvSpPr>
        <p:spPr>
          <a:xfrm>
            <a:off x="590913" y="3699688"/>
            <a:ext cx="9648915" cy="46896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有利因素</a:t>
            </a:r>
            <a:r>
              <a:rPr lang="zh-CN" altLang="en-US" sz="1800" dirty="0"/>
              <a:t>：开源数据集中通常包含</a:t>
            </a:r>
            <a:r>
              <a:rPr lang="zh-CN" altLang="en-US" sz="1800" dirty="0">
                <a:solidFill>
                  <a:srgbClr val="0070C0"/>
                </a:solidFill>
              </a:rPr>
              <a:t>质量标签</a:t>
            </a:r>
            <a:r>
              <a:rPr lang="zh-CN" altLang="en-US" sz="1800" dirty="0"/>
              <a:t>，可据此做</a:t>
            </a:r>
            <a:r>
              <a:rPr lang="zh-CN" altLang="en-US" sz="1800" b="1" dirty="0"/>
              <a:t>数据集内筛选</a:t>
            </a:r>
            <a:r>
              <a:rPr lang="zh-CN" altLang="en-US" sz="1800" dirty="0"/>
              <a:t>（如下图 </a:t>
            </a:r>
            <a:r>
              <a:rPr lang="en-US" altLang="zh-CN" sz="1800" i="1" dirty="0">
                <a:solidFill>
                  <a:srgbClr val="0070C0"/>
                </a:solidFill>
              </a:rPr>
              <a:t>score</a:t>
            </a:r>
            <a:r>
              <a:rPr lang="en-US" altLang="zh-CN" sz="1800" dirty="0"/>
              <a:t> </a:t>
            </a:r>
            <a:r>
              <a:rPr lang="zh-CN" altLang="en-US" sz="1800" dirty="0"/>
              <a:t>一列）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endParaRPr lang="en-US" altLang="zh-CN" sz="1800" dirty="0"/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571C8DBB-347F-60E9-907D-49CF8B0B21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5409"/>
              </p:ext>
            </p:extLst>
          </p:nvPr>
        </p:nvGraphicFramePr>
        <p:xfrm>
          <a:off x="7044871" y="1360750"/>
          <a:ext cx="4386944" cy="1679057"/>
        </p:xfrm>
        <a:graphic>
          <a:graphicData uri="http://schemas.openxmlformats.org/drawingml/2006/table">
            <a:tbl>
              <a:tblPr/>
              <a:tblGrid>
                <a:gridCol w="3340089">
                  <a:extLst>
                    <a:ext uri="{9D8B030D-6E8A-4147-A177-3AD203B41FA5}">
                      <a16:colId xmlns:a16="http://schemas.microsoft.com/office/drawing/2014/main" val="2746567420"/>
                    </a:ext>
                  </a:extLst>
                </a:gridCol>
                <a:gridCol w="1046855">
                  <a:extLst>
                    <a:ext uri="{9D8B030D-6E8A-4147-A177-3AD203B41FA5}">
                      <a16:colId xmlns:a16="http://schemas.microsoft.com/office/drawing/2014/main" val="1319099171"/>
                    </a:ext>
                  </a:extLst>
                </a:gridCol>
              </a:tblGrid>
              <a:tr h="528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zh-CN" altLang="en-US" sz="1800" dirty="0"/>
                        <a:t>数据集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#tokens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09669"/>
                  </a:ext>
                </a:extLst>
              </a:tr>
              <a:tr h="31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 err="1"/>
                        <a:t>FineWeb</a:t>
                      </a:r>
                      <a:r>
                        <a:rPr lang="en-US" altLang="zh-CN" sz="1800" dirty="0"/>
                        <a:t>-Edu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05302"/>
                  </a:ext>
                </a:extLst>
              </a:tr>
              <a:tr h="31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/>
                        <a:t>DCLM-baseline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24106"/>
                  </a:ext>
                </a:extLst>
              </a:tr>
              <a:tr h="419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/>
                        <a:t>FineWeb-Edu-Chinese-V2.1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570B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072434"/>
                  </a:ext>
                </a:extLst>
              </a:tr>
            </a:tbl>
          </a:graphicData>
        </a:graphic>
      </p:graphicFrame>
      <p:sp>
        <p:nvSpPr>
          <p:cNvPr id="4" name="文本占位符 2">
            <a:extLst>
              <a:ext uri="{FF2B5EF4-FFF2-40B4-BE49-F238E27FC236}">
                <a16:creationId xmlns:a16="http://schemas.microsoft.com/office/drawing/2014/main" id="{15B5BEF5-78B2-B47F-57B9-6F66F862FDCD}"/>
              </a:ext>
            </a:extLst>
          </p:cNvPr>
          <p:cNvSpPr txBox="1">
            <a:spLocks/>
          </p:cNvSpPr>
          <p:nvPr/>
        </p:nvSpPr>
        <p:spPr>
          <a:xfrm>
            <a:off x="590913" y="2549523"/>
            <a:ext cx="6165505" cy="43926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目标：</a:t>
            </a:r>
            <a:r>
              <a:rPr lang="zh-CN" altLang="en-US" sz="1800" dirty="0"/>
              <a:t>选出各个数据集中的精华部分，混合为最终训练数据。</a:t>
            </a:r>
            <a:endParaRPr lang="en-US" altLang="zh-CN" sz="1800" dirty="0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6A0B53E-EFD1-BD8A-D332-10FAF47E6D15}"/>
              </a:ext>
            </a:extLst>
          </p:cNvPr>
          <p:cNvGrpSpPr/>
          <p:nvPr/>
        </p:nvGrpSpPr>
        <p:grpSpPr>
          <a:xfrm>
            <a:off x="590913" y="4324372"/>
            <a:ext cx="10195143" cy="1890691"/>
            <a:chOff x="699170" y="4324372"/>
            <a:chExt cx="10195143" cy="1890691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261EDFD-9965-84E3-F4DA-FB7EB5401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2" t="-1" r="-1059" b="35759"/>
            <a:stretch/>
          </p:blipFill>
          <p:spPr>
            <a:xfrm>
              <a:off x="699170" y="4324372"/>
              <a:ext cx="10195143" cy="1890691"/>
            </a:xfrm>
            <a:prstGeom prst="rect">
              <a:avLst/>
            </a:prstGeom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FA16F66F-D021-B1A0-1967-3083CCD7271F}"/>
                </a:ext>
              </a:extLst>
            </p:cNvPr>
            <p:cNvSpPr/>
            <p:nvPr/>
          </p:nvSpPr>
          <p:spPr>
            <a:xfrm>
              <a:off x="9239249" y="4324372"/>
              <a:ext cx="1655063" cy="184782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26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18D9AB1-CCF2-750B-2091-ED75310BF398}"/>
              </a:ext>
            </a:extLst>
          </p:cNvPr>
          <p:cNvSpPr txBox="1"/>
          <p:nvPr/>
        </p:nvSpPr>
        <p:spPr>
          <a:xfrm>
            <a:off x="1398447" y="333000"/>
            <a:ext cx="748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使用开源数据集的挑战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A17D4-7B29-C29C-7A46-7BB6CBD9F99D}"/>
              </a:ext>
            </a:extLst>
          </p:cNvPr>
          <p:cNvSpPr txBox="1">
            <a:spLocks/>
          </p:cNvSpPr>
          <p:nvPr/>
        </p:nvSpPr>
        <p:spPr>
          <a:xfrm>
            <a:off x="1237151" y="1326529"/>
            <a:ext cx="9717698" cy="43403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2000" b="1" dirty="0"/>
              <a:t>挑战</a:t>
            </a:r>
            <a:r>
              <a:rPr lang="en-US" altLang="zh-CN" sz="2000" b="1" dirty="0"/>
              <a:t>1</a:t>
            </a:r>
            <a:r>
              <a:rPr lang="zh-CN" altLang="en-US" sz="2000" dirty="0"/>
              <a:t>：开源预训练数据集内</a:t>
            </a:r>
            <a:r>
              <a:rPr lang="zh-CN" altLang="en-US" sz="2000" b="1" dirty="0"/>
              <a:t>重复率高</a:t>
            </a:r>
            <a:r>
              <a:rPr lang="zh-CN" altLang="en-US" sz="2000" dirty="0"/>
              <a:t>；对数据集做</a:t>
            </a:r>
            <a:r>
              <a:rPr lang="zh-CN" altLang="en-US" sz="2000" b="1" dirty="0"/>
              <a:t>全局模糊去重</a:t>
            </a:r>
            <a:r>
              <a:rPr lang="zh-CN" altLang="en-US" sz="2000" dirty="0"/>
              <a:t>面临</a:t>
            </a:r>
            <a:r>
              <a:rPr lang="zh-CN" altLang="en-US" sz="2000" b="1" dirty="0"/>
              <a:t>系统层面挑战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1600" dirty="0"/>
          </a:p>
        </p:txBody>
      </p:sp>
      <p:pic>
        <p:nvPicPr>
          <p:cNvPr id="6" name="图片 5" descr="图表, 条形图&#10;&#10;AI 生成的内容可能不正确。">
            <a:extLst>
              <a:ext uri="{FF2B5EF4-FFF2-40B4-BE49-F238E27FC236}">
                <a16:creationId xmlns:a16="http://schemas.microsoft.com/office/drawing/2014/main" id="{0CDE7286-A701-6DD9-DD94-555055401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24" y="1836331"/>
            <a:ext cx="8195604" cy="481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6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B0BD02F-6AAD-A7DE-9DDE-8A057452EDAF}"/>
              </a:ext>
            </a:extLst>
          </p:cNvPr>
          <p:cNvSpPr txBox="1"/>
          <p:nvPr/>
        </p:nvSpPr>
        <p:spPr>
          <a:xfrm>
            <a:off x="1398447" y="333000"/>
            <a:ext cx="7488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使用开源数据集的挑战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6923753D-3C36-0A70-67F1-0EDAFF646BDB}"/>
              </a:ext>
            </a:extLst>
          </p:cNvPr>
          <p:cNvGrpSpPr/>
          <p:nvPr/>
        </p:nvGrpSpPr>
        <p:grpSpPr>
          <a:xfrm>
            <a:off x="948285" y="2075197"/>
            <a:ext cx="10176033" cy="4009010"/>
            <a:chOff x="7306187" y="1312841"/>
            <a:chExt cx="4974203" cy="236136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9E544E1-2878-73DA-B934-A23162DDD4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4601" y="1785400"/>
              <a:ext cx="829582" cy="588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65ED435-415C-FD1C-C397-13BC2712A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61667" y="1855701"/>
              <a:ext cx="1614499" cy="447678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C9085C0-9F80-1773-FE49-F62C090953EF}"/>
                </a:ext>
              </a:extLst>
            </p:cNvPr>
            <p:cNvSpPr txBox="1"/>
            <p:nvPr/>
          </p:nvSpPr>
          <p:spPr>
            <a:xfrm>
              <a:off x="7389543" y="2712888"/>
              <a:ext cx="1555156" cy="8062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l"/>
              <a:r>
                <a:rPr lang="zh-CN" altLang="en-US" sz="3600" b="1" i="0" dirty="0">
                  <a:solidFill>
                    <a:srgbClr val="1F2328"/>
                  </a:solidFill>
                  <a:effectLst/>
                  <a:latin typeface="-apple-system"/>
                </a:rPr>
                <a:t>💫 </a:t>
              </a:r>
              <a:r>
                <a:rPr lang="en-US" altLang="zh-CN" sz="3600" b="1" i="0" dirty="0" err="1">
                  <a:solidFill>
                    <a:srgbClr val="1F2328"/>
                  </a:solidFill>
                  <a:effectLst/>
                  <a:latin typeface="-apple-system"/>
                </a:rPr>
                <a:t>StarCoder</a:t>
              </a:r>
              <a:endParaRPr lang="en-US" altLang="zh-CN" sz="3600" b="1" i="0" dirty="0">
                <a:solidFill>
                  <a:srgbClr val="1F2328"/>
                </a:solidFill>
                <a:effectLst/>
                <a:latin typeface="-apple-system"/>
              </a:endParaRPr>
            </a:p>
          </p:txBody>
        </p:sp>
        <p:pic>
          <p:nvPicPr>
            <p:cNvPr id="1030" name="Picture 6" descr="OpenCSG">
              <a:extLst>
                <a:ext uri="{FF2B5EF4-FFF2-40B4-BE49-F238E27FC236}">
                  <a16:creationId xmlns:a16="http://schemas.microsoft.com/office/drawing/2014/main" id="{DBD57D15-F2A1-E202-E95D-34072EF465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7104" y="2491260"/>
              <a:ext cx="655027" cy="655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OLMo Logo">
              <a:extLst>
                <a:ext uri="{FF2B5EF4-FFF2-40B4-BE49-F238E27FC236}">
                  <a16:creationId xmlns:a16="http://schemas.microsoft.com/office/drawing/2014/main" id="{E13B352A-7B26-7CCD-B9FC-36CBC7273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0673" y="1852157"/>
              <a:ext cx="991743" cy="516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4FB1E751-607B-6263-24B3-DB31C3081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08713" y="2657643"/>
              <a:ext cx="1403761" cy="384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文本占位符 2">
              <a:extLst>
                <a:ext uri="{FF2B5EF4-FFF2-40B4-BE49-F238E27FC236}">
                  <a16:creationId xmlns:a16="http://schemas.microsoft.com/office/drawing/2014/main" id="{9F379513-98C7-7D02-EC89-95312E175FB5}"/>
                </a:ext>
              </a:extLst>
            </p:cNvPr>
            <p:cNvSpPr txBox="1">
              <a:spLocks/>
            </p:cNvSpPr>
            <p:nvPr/>
          </p:nvSpPr>
          <p:spPr>
            <a:xfrm>
              <a:off x="7306187" y="1312841"/>
              <a:ext cx="4525457" cy="23613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endParaRPr lang="en-US" altLang="zh-CN" dirty="0"/>
            </a:p>
          </p:txBody>
        </p:sp>
        <p:sp>
          <p:nvSpPr>
            <p:cNvPr id="19" name="文本占位符 2">
              <a:extLst>
                <a:ext uri="{FF2B5EF4-FFF2-40B4-BE49-F238E27FC236}">
                  <a16:creationId xmlns:a16="http://schemas.microsoft.com/office/drawing/2014/main" id="{34FC8BD8-8F7B-BBDB-0531-C89DEC5E4E0C}"/>
                </a:ext>
              </a:extLst>
            </p:cNvPr>
            <p:cNvSpPr txBox="1">
              <a:spLocks/>
            </p:cNvSpPr>
            <p:nvPr/>
          </p:nvSpPr>
          <p:spPr>
            <a:xfrm>
              <a:off x="7557948" y="1454931"/>
              <a:ext cx="1148987" cy="294526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/>
                <a:t>DCLM Baseline</a:t>
              </a:r>
            </a:p>
          </p:txBody>
        </p:sp>
        <p:sp>
          <p:nvSpPr>
            <p:cNvPr id="20" name="文本占位符 2">
              <a:extLst>
                <a:ext uri="{FF2B5EF4-FFF2-40B4-BE49-F238E27FC236}">
                  <a16:creationId xmlns:a16="http://schemas.microsoft.com/office/drawing/2014/main" id="{B2B7F9BC-058A-9EBF-0369-98BE6750AC4E}"/>
                </a:ext>
              </a:extLst>
            </p:cNvPr>
            <p:cNvSpPr txBox="1">
              <a:spLocks/>
            </p:cNvSpPr>
            <p:nvPr/>
          </p:nvSpPr>
          <p:spPr>
            <a:xfrm>
              <a:off x="9143401" y="1449577"/>
              <a:ext cx="995245" cy="305233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 err="1"/>
                <a:t>Fineweb</a:t>
              </a:r>
              <a:r>
                <a:rPr lang="en-US" altLang="zh-CN" dirty="0"/>
                <a:t>-Edu</a:t>
              </a:r>
            </a:p>
          </p:txBody>
        </p:sp>
        <p:sp>
          <p:nvSpPr>
            <p:cNvPr id="21" name="文本占位符 2">
              <a:extLst>
                <a:ext uri="{FF2B5EF4-FFF2-40B4-BE49-F238E27FC236}">
                  <a16:creationId xmlns:a16="http://schemas.microsoft.com/office/drawing/2014/main" id="{0160EC8E-F38B-B6E1-FBC3-975EA5A80DE2}"/>
                </a:ext>
              </a:extLst>
            </p:cNvPr>
            <p:cNvSpPr txBox="1">
              <a:spLocks/>
            </p:cNvSpPr>
            <p:nvPr/>
          </p:nvSpPr>
          <p:spPr>
            <a:xfrm>
              <a:off x="10841266" y="1455298"/>
              <a:ext cx="661867" cy="274118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 err="1"/>
                <a:t>Dolmino</a:t>
              </a:r>
              <a:endParaRPr lang="en-US" altLang="zh-CN" dirty="0"/>
            </a:p>
          </p:txBody>
        </p:sp>
        <p:sp>
          <p:nvSpPr>
            <p:cNvPr id="29" name="文本占位符 2">
              <a:extLst>
                <a:ext uri="{FF2B5EF4-FFF2-40B4-BE49-F238E27FC236}">
                  <a16:creationId xmlns:a16="http://schemas.microsoft.com/office/drawing/2014/main" id="{67B3BC3E-7A04-0AB7-2562-5564E63D8FE7}"/>
                </a:ext>
              </a:extLst>
            </p:cNvPr>
            <p:cNvSpPr txBox="1">
              <a:spLocks/>
            </p:cNvSpPr>
            <p:nvPr/>
          </p:nvSpPr>
          <p:spPr>
            <a:xfrm>
              <a:off x="7704145" y="3165768"/>
              <a:ext cx="804694" cy="333736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 err="1"/>
                <a:t>StarCoder</a:t>
              </a:r>
              <a:endParaRPr lang="en-US" altLang="zh-CN" dirty="0"/>
            </a:p>
          </p:txBody>
        </p:sp>
        <p:sp>
          <p:nvSpPr>
            <p:cNvPr id="30" name="文本占位符 2">
              <a:extLst>
                <a:ext uri="{FF2B5EF4-FFF2-40B4-BE49-F238E27FC236}">
                  <a16:creationId xmlns:a16="http://schemas.microsoft.com/office/drawing/2014/main" id="{35805BE5-4D5C-E5B6-AEC9-B0AD778E783E}"/>
                </a:ext>
              </a:extLst>
            </p:cNvPr>
            <p:cNvSpPr txBox="1">
              <a:spLocks/>
            </p:cNvSpPr>
            <p:nvPr/>
          </p:nvSpPr>
          <p:spPr>
            <a:xfrm>
              <a:off x="9120076" y="3159537"/>
              <a:ext cx="1162193" cy="306233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 err="1"/>
                <a:t>OpenWebMath</a:t>
              </a:r>
              <a:endParaRPr lang="en-US" altLang="zh-CN" dirty="0"/>
            </a:p>
          </p:txBody>
        </p:sp>
        <p:sp>
          <p:nvSpPr>
            <p:cNvPr id="31" name="文本占位符 2">
              <a:extLst>
                <a:ext uri="{FF2B5EF4-FFF2-40B4-BE49-F238E27FC236}">
                  <a16:creationId xmlns:a16="http://schemas.microsoft.com/office/drawing/2014/main" id="{9F23ACF5-346B-492A-7346-0D82B5E3E998}"/>
                </a:ext>
              </a:extLst>
            </p:cNvPr>
            <p:cNvSpPr txBox="1">
              <a:spLocks/>
            </p:cNvSpPr>
            <p:nvPr/>
          </p:nvSpPr>
          <p:spPr>
            <a:xfrm>
              <a:off x="10347980" y="3165768"/>
              <a:ext cx="1932410" cy="270126"/>
            </a:xfrm>
            <a:prstGeom prst="rect">
              <a:avLst/>
            </a:prstGeom>
            <a:ln w="1905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dirty="0"/>
                <a:t>Fineweb-Edu-Chinese-V2.1</a:t>
              </a:r>
            </a:p>
          </p:txBody>
        </p:sp>
      </p:grp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B982C3F7-28B7-55D0-B32F-4B8FFF52327B}"/>
              </a:ext>
            </a:extLst>
          </p:cNvPr>
          <p:cNvSpPr txBox="1">
            <a:spLocks/>
          </p:cNvSpPr>
          <p:nvPr/>
        </p:nvSpPr>
        <p:spPr>
          <a:xfrm>
            <a:off x="985051" y="1387613"/>
            <a:ext cx="10102500" cy="45860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2000" b="1" dirty="0"/>
              <a:t>挑战</a:t>
            </a:r>
            <a:r>
              <a:rPr lang="en-US" altLang="zh-CN" sz="2000" b="1" dirty="0"/>
              <a:t>2</a:t>
            </a:r>
            <a:r>
              <a:rPr lang="zh-CN" altLang="en-US" sz="2000" dirty="0"/>
              <a:t>：不同数据集的质量无法横向比较，质量标签也不统一，</a:t>
            </a:r>
            <a:r>
              <a:rPr lang="zh-CN" altLang="en-US" sz="2000" b="1" dirty="0"/>
              <a:t>缺乏质量评判的统一标准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4858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8" y="333001"/>
            <a:ext cx="75755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脑海</a:t>
            </a:r>
            <a:r>
              <a:rPr kumimoji="1" lang="en-US" altLang="zh-CN" sz="3600" b="1" dirty="0"/>
              <a:t>-2.1-</a:t>
            </a:r>
            <a:r>
              <a:rPr kumimoji="1" lang="zh-CN" altLang="en-US" sz="3600" b="1" dirty="0"/>
              <a:t>开元</a:t>
            </a:r>
            <a:r>
              <a:rPr kumimoji="1" lang="en-US" altLang="zh-CN" sz="3600" b="1" dirty="0"/>
              <a:t>-2B</a:t>
            </a:r>
            <a:r>
              <a:rPr kumimoji="1" lang="zh-CN" altLang="en-US" sz="3600" b="1" dirty="0"/>
              <a:t>：</a:t>
            </a:r>
            <a:r>
              <a:rPr kumimoji="1" lang="en-US" altLang="zh-CN" sz="3600" b="1" dirty="0"/>
              <a:t>Kaiyuan-Spark</a:t>
            </a:r>
            <a:endParaRPr kumimoji="1" lang="zh-CN" altLang="en-US" sz="3600" b="1" dirty="0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86F79B-396D-E146-DD98-7814B1D1ECEB}"/>
              </a:ext>
            </a:extLst>
          </p:cNvPr>
          <p:cNvGrpSpPr/>
          <p:nvPr/>
        </p:nvGrpSpPr>
        <p:grpSpPr>
          <a:xfrm>
            <a:off x="841407" y="5550520"/>
            <a:ext cx="6158492" cy="1073128"/>
            <a:chOff x="841407" y="5550520"/>
            <a:chExt cx="615849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841407" y="5763239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5550520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模型训练：昇腾</a:t>
              </a:r>
              <a:r>
                <a:rPr lang="en-US" altLang="zh-CN" dirty="0"/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6125187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数据处理：鲲鹏</a:t>
              </a:r>
              <a:r>
                <a:rPr lang="en-US" altLang="zh-CN" dirty="0"/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2928424" y="5689592"/>
              <a:ext cx="292449" cy="658822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E08419-5BAA-3F48-0207-ECCC4457DB77}"/>
              </a:ext>
            </a:extLst>
          </p:cNvPr>
          <p:cNvGrpSpPr/>
          <p:nvPr/>
        </p:nvGrpSpPr>
        <p:grpSpPr>
          <a:xfrm>
            <a:off x="841407" y="4275664"/>
            <a:ext cx="10559024" cy="1102571"/>
            <a:chOff x="906961" y="4275664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06961" y="4597368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888872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全流程开源：开源</a:t>
              </a:r>
              <a:r>
                <a:rPr lang="en-US" altLang="zh-CN" dirty="0"/>
                <a:t>【</a:t>
              </a:r>
              <a:r>
                <a:rPr lang="zh-CN" altLang="en-US" dirty="0"/>
                <a:t>数据集</a:t>
              </a:r>
              <a:r>
                <a:rPr lang="en-US" altLang="zh-CN" dirty="0"/>
                <a:t>+</a:t>
              </a:r>
              <a:r>
                <a:rPr lang="zh-CN" altLang="en-US" dirty="0"/>
                <a:t>数据处理</a:t>
              </a:r>
              <a:r>
                <a:rPr lang="en-US" altLang="zh-CN" dirty="0"/>
                <a:t>+</a:t>
              </a:r>
              <a:r>
                <a:rPr lang="zh-CN" altLang="en-US" dirty="0"/>
                <a:t>训练策略</a:t>
              </a:r>
              <a:r>
                <a:rPr lang="en-US" altLang="zh-CN" dirty="0"/>
                <a:t>】</a:t>
              </a:r>
            </a:p>
            <a:p>
              <a:endParaRPr lang="zh-CN" altLang="en-US" dirty="0"/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275664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通常的“开源”：只开源</a:t>
              </a:r>
              <a:r>
                <a:rPr lang="en-US" altLang="zh-CN" dirty="0"/>
                <a:t>【</a:t>
              </a:r>
              <a:r>
                <a:rPr lang="zh-CN" altLang="en-US" dirty="0"/>
                <a:t>模型权重</a:t>
              </a:r>
              <a:r>
                <a:rPr lang="en-US" altLang="zh-CN" dirty="0"/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2928424" y="4500946"/>
              <a:ext cx="292449" cy="774317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34C656B-618E-BA26-E6D6-107AC9EB548E}"/>
              </a:ext>
            </a:extLst>
          </p:cNvPr>
          <p:cNvGrpSpPr/>
          <p:nvPr/>
        </p:nvGrpSpPr>
        <p:grpSpPr>
          <a:xfrm>
            <a:off x="841407" y="1205413"/>
            <a:ext cx="10213444" cy="2964025"/>
            <a:chOff x="1120435" y="1205413"/>
            <a:chExt cx="10213444" cy="2964025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>
                  <a:highlight>
                    <a:srgbClr val="DCEAF7"/>
                  </a:highlight>
                </a:rPr>
                <a:t>精炼数据</a:t>
              </a:r>
              <a:endParaRPr lang="en-US" altLang="zh-CN" dirty="0">
                <a:highlight>
                  <a:srgbClr val="DCEAF7"/>
                </a:highlight>
              </a:endParaRPr>
            </a:p>
            <a:p>
              <a:pPr marL="0" indent="0">
                <a:buNone/>
              </a:pPr>
              <a:r>
                <a:rPr lang="zh-CN" altLang="en-US" dirty="0"/>
                <a:t>高效训练</a:t>
              </a:r>
            </a:p>
          </p:txBody>
        </p:sp>
        <p:sp>
          <p:nvSpPr>
            <p:cNvPr id="9" name="内容占位符 3">
              <a:extLst>
                <a:ext uri="{FF2B5EF4-FFF2-40B4-BE49-F238E27FC236}">
                  <a16:creationId xmlns:a16="http://schemas.microsoft.com/office/drawing/2014/main" id="{720E5908-9F57-394C-9C96-8FE7F72DBA64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2449054"/>
              <a:ext cx="4194801" cy="47561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多阶段调整数据比例</a:t>
              </a:r>
              <a:endParaRPr lang="en-US" altLang="zh-CN" dirty="0">
                <a:highlight>
                  <a:srgbClr val="FFFF00"/>
                </a:highlight>
              </a:endParaRPr>
            </a:p>
          </p:txBody>
        </p:sp>
        <p:sp>
          <p:nvSpPr>
            <p:cNvPr id="16" name="内容占位符 3">
              <a:extLst>
                <a:ext uri="{FF2B5EF4-FFF2-40B4-BE49-F238E27FC236}">
                  <a16:creationId xmlns:a16="http://schemas.microsoft.com/office/drawing/2014/main" id="{49D2CB47-8596-4AF5-9869-8BFAF4D6024D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877684"/>
              <a:ext cx="4934060" cy="46415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提出分位标定法比较数据质量</a:t>
              </a:r>
              <a:endParaRPr lang="en-US" altLang="zh-CN" dirty="0"/>
            </a:p>
          </p:txBody>
        </p:sp>
        <p:sp>
          <p:nvSpPr>
            <p:cNvPr id="17" name="内容占位符 3">
              <a:extLst>
                <a:ext uri="{FF2B5EF4-FFF2-40B4-BE49-F238E27FC236}">
                  <a16:creationId xmlns:a16="http://schemas.microsoft.com/office/drawing/2014/main" id="{B27930C8-89BA-202C-3B55-48C0C9C80E78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205413"/>
              <a:ext cx="4934060" cy="48682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altLang="zh-CN" dirty="0">
                  <a:highlight>
                    <a:srgbClr val="DCEAF7"/>
                  </a:highlight>
                </a:rPr>
                <a:t>Kaiyuan-Spark</a:t>
              </a:r>
              <a:r>
                <a:rPr lang="zh-CN" altLang="en-US" dirty="0">
                  <a:highlight>
                    <a:srgbClr val="DCEAF7"/>
                  </a:highlight>
                </a:rPr>
                <a:t>：高效全局去重</a:t>
              </a:r>
              <a:endParaRPr lang="en-US" altLang="zh-CN" dirty="0">
                <a:highlight>
                  <a:srgbClr val="DCEAF7"/>
                </a:highlight>
              </a:endParaRP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>
                  <a:highlight>
                    <a:srgbClr val="DCEAF7"/>
                  </a:highlight>
                </a:rPr>
                <a:t>更少的数据</a:t>
              </a:r>
              <a:endParaRPr lang="en-US" altLang="zh-CN" dirty="0">
                <a:highlight>
                  <a:srgbClr val="DCEAF7"/>
                </a:highlight>
              </a:endParaRPr>
            </a:p>
          </p:txBody>
        </p:sp>
        <p:sp>
          <p:nvSpPr>
            <p:cNvPr id="19" name="内容占位符 3">
              <a:extLst>
                <a:ext uri="{FF2B5EF4-FFF2-40B4-BE49-F238E27FC236}">
                  <a16:creationId xmlns:a16="http://schemas.microsoft.com/office/drawing/2014/main" id="{C17153BE-F72F-CFDC-8C0D-03947C60822B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075675"/>
              <a:ext cx="3462604" cy="47561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多领域混合课程学习</a:t>
              </a:r>
              <a:endParaRPr lang="en-US" altLang="zh-CN" dirty="0">
                <a:highlight>
                  <a:srgbClr val="FFFF00"/>
                </a:highlight>
              </a:endParaRPr>
            </a:p>
          </p:txBody>
        </p:sp>
        <p:sp>
          <p:nvSpPr>
            <p:cNvPr id="20" name="内容占位符 3">
              <a:extLst>
                <a:ext uri="{FF2B5EF4-FFF2-40B4-BE49-F238E27FC236}">
                  <a16:creationId xmlns:a16="http://schemas.microsoft.com/office/drawing/2014/main" id="{93045B35-C4D4-D704-E4A9-FC4833A806DE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695671"/>
              <a:ext cx="3781248" cy="473767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多</a:t>
              </a:r>
              <a:r>
                <a:rPr lang="en-US" altLang="zh-CN" dirty="0"/>
                <a:t>Checkpoint</a:t>
              </a:r>
              <a:r>
                <a:rPr lang="zh-CN" altLang="en-US" dirty="0"/>
                <a:t>权重平均</a:t>
              </a:r>
              <a:endParaRPr lang="en-US" altLang="zh-CN" dirty="0">
                <a:highlight>
                  <a:srgbClr val="FFFF00"/>
                </a:highlight>
              </a:endParaRPr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更高效的训练策略</a:t>
              </a:r>
              <a:endParaRPr lang="en-US" altLang="zh-CN" dirty="0">
                <a:highlight>
                  <a:srgbClr val="FFFF00"/>
                </a:highlight>
              </a:endParaRPr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E9560B23-855F-6BF7-2B84-E026E802A4D0}"/>
                </a:ext>
              </a:extLst>
            </p:cNvPr>
            <p:cNvSpPr/>
            <p:nvPr/>
          </p:nvSpPr>
          <p:spPr>
            <a:xfrm>
              <a:off x="6650488" y="2537506"/>
              <a:ext cx="292449" cy="1604414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28424" y="1582737"/>
              <a:ext cx="292449" cy="19637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E9AC9E05-AC67-D0C8-5AA3-EC5FBF1D6675}"/>
                </a:ext>
              </a:extLst>
            </p:cNvPr>
            <p:cNvSpPr/>
            <p:nvPr/>
          </p:nvSpPr>
          <p:spPr>
            <a:xfrm>
              <a:off x="5515271" y="1319213"/>
              <a:ext cx="185442" cy="82685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32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0D20BF-8E21-3AAD-668B-91D185AF2A35}"/>
              </a:ext>
            </a:extLst>
          </p:cNvPr>
          <p:cNvSpPr txBox="1"/>
          <p:nvPr/>
        </p:nvSpPr>
        <p:spPr>
          <a:xfrm>
            <a:off x="1304999" y="346515"/>
            <a:ext cx="9524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数据处理：基于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Spark-</a:t>
            </a:r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诸葛弩的高效易用框架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E47EC3E1-56BB-9E14-7736-0CA70BA10180}"/>
              </a:ext>
            </a:extLst>
          </p:cNvPr>
          <p:cNvGrpSpPr/>
          <p:nvPr/>
        </p:nvGrpSpPr>
        <p:grpSpPr>
          <a:xfrm>
            <a:off x="470663" y="2589572"/>
            <a:ext cx="5302775" cy="3545703"/>
            <a:chOff x="470663" y="2589572"/>
            <a:chExt cx="5302775" cy="3545703"/>
          </a:xfrm>
        </p:grpSpPr>
        <p:sp>
          <p:nvSpPr>
            <p:cNvPr id="3" name="文本占位符 2">
              <a:extLst>
                <a:ext uri="{FF2B5EF4-FFF2-40B4-BE49-F238E27FC236}">
                  <a16:creationId xmlns:a16="http://schemas.microsoft.com/office/drawing/2014/main" id="{9B231FC5-E9F8-0A50-C210-9F690259902A}"/>
                </a:ext>
              </a:extLst>
            </p:cNvPr>
            <p:cNvSpPr txBox="1">
              <a:spLocks/>
            </p:cNvSpPr>
            <p:nvPr/>
          </p:nvSpPr>
          <p:spPr>
            <a:xfrm>
              <a:off x="1725408" y="4025647"/>
              <a:ext cx="4048027" cy="1463304"/>
            </a:xfrm>
            <a:prstGeom prst="roundRect">
              <a:avLst/>
            </a:prstGeom>
            <a:ln w="38100">
              <a:solidFill>
                <a:srgbClr val="00B0F0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20000"/>
                </a:lnSpc>
                <a:buNone/>
              </a:pPr>
              <a:r>
                <a:rPr lang="en-US" altLang="zh-CN" sz="1800" dirty="0"/>
                <a:t>Spark Engine</a:t>
              </a:r>
            </a:p>
            <a:p>
              <a:pPr marL="0" lvl="1" indent="0">
                <a:lnSpc>
                  <a:spcPct val="120000"/>
                </a:lnSpc>
                <a:buNone/>
              </a:pPr>
              <a:endParaRPr lang="zh-CN" altLang="en-US" sz="1800" dirty="0"/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4B30F0B0-BA56-4062-B5F2-C774F6AB3858}"/>
                </a:ext>
              </a:extLst>
            </p:cNvPr>
            <p:cNvSpPr/>
            <p:nvPr/>
          </p:nvSpPr>
          <p:spPr>
            <a:xfrm>
              <a:off x="1725411" y="4421335"/>
              <a:ext cx="1514077" cy="40403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分布式执行</a:t>
              </a: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83998CD9-8DB7-4B2F-800E-55C15A49FE8E}"/>
                </a:ext>
              </a:extLst>
            </p:cNvPr>
            <p:cNvSpPr/>
            <p:nvPr/>
          </p:nvSpPr>
          <p:spPr>
            <a:xfrm>
              <a:off x="3820731" y="4421335"/>
              <a:ext cx="1514076" cy="40403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容错</a:t>
              </a: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C988867C-4232-4ACF-BB76-7EDCE1282460}"/>
                </a:ext>
              </a:extLst>
            </p:cNvPr>
            <p:cNvSpPr/>
            <p:nvPr/>
          </p:nvSpPr>
          <p:spPr>
            <a:xfrm>
              <a:off x="1725410" y="4941888"/>
              <a:ext cx="1514077" cy="40403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资源管理</a:t>
              </a: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4BA6BA4-463E-4334-AACF-2BD2C086D692}"/>
                </a:ext>
              </a:extLst>
            </p:cNvPr>
            <p:cNvSpPr/>
            <p:nvPr/>
          </p:nvSpPr>
          <p:spPr>
            <a:xfrm>
              <a:off x="3820731" y="4937742"/>
              <a:ext cx="1514077" cy="40403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tx1"/>
                  </a:solidFill>
                </a:rPr>
                <a:t>滞后者迁移</a:t>
              </a:r>
            </a:p>
          </p:txBody>
        </p:sp>
        <p:sp>
          <p:nvSpPr>
            <p:cNvPr id="17" name="文本占位符 2">
              <a:extLst>
                <a:ext uri="{FF2B5EF4-FFF2-40B4-BE49-F238E27FC236}">
                  <a16:creationId xmlns:a16="http://schemas.microsoft.com/office/drawing/2014/main" id="{C14D5057-2129-496C-9D17-A36144D344EB}"/>
                </a:ext>
              </a:extLst>
            </p:cNvPr>
            <p:cNvSpPr txBox="1">
              <a:spLocks/>
            </p:cNvSpPr>
            <p:nvPr/>
          </p:nvSpPr>
          <p:spPr>
            <a:xfrm>
              <a:off x="1725408" y="3332950"/>
              <a:ext cx="1999323" cy="451176"/>
            </a:xfrm>
            <a:prstGeom prst="roundRect">
              <a:avLst/>
            </a:prstGeom>
            <a:ln w="38100">
              <a:solidFill>
                <a:srgbClr val="00B0F0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20000"/>
                </a:lnSpc>
                <a:buNone/>
              </a:pPr>
              <a:r>
                <a:rPr lang="en-US" altLang="zh-CN" sz="1800" dirty="0"/>
                <a:t>Spark RDD</a:t>
              </a:r>
              <a:endParaRPr lang="zh-CN" altLang="en-US" sz="1800" dirty="0"/>
            </a:p>
          </p:txBody>
        </p:sp>
        <p:sp>
          <p:nvSpPr>
            <p:cNvPr id="21" name="文本占位符 2">
              <a:extLst>
                <a:ext uri="{FF2B5EF4-FFF2-40B4-BE49-F238E27FC236}">
                  <a16:creationId xmlns:a16="http://schemas.microsoft.com/office/drawing/2014/main" id="{6992CCB9-D94C-4911-90CF-30465F4F4AFD}"/>
                </a:ext>
              </a:extLst>
            </p:cNvPr>
            <p:cNvSpPr txBox="1">
              <a:spLocks/>
            </p:cNvSpPr>
            <p:nvPr/>
          </p:nvSpPr>
          <p:spPr>
            <a:xfrm>
              <a:off x="3865092" y="3337333"/>
              <a:ext cx="1908346" cy="444916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00B0F0"/>
              </a:solidFill>
            </a:ln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20000"/>
                </a:lnSpc>
                <a:buNone/>
              </a:pPr>
              <a:r>
                <a:rPr lang="en-US" altLang="zh-CN" sz="1800" dirty="0" err="1"/>
                <a:t>Chukonu</a:t>
              </a:r>
              <a:r>
                <a:rPr lang="en-US" altLang="zh-CN" sz="1800" dirty="0"/>
                <a:t> RDD</a:t>
              </a:r>
              <a:endParaRPr lang="zh-CN" altLang="en-US" sz="1800" dirty="0"/>
            </a:p>
          </p:txBody>
        </p:sp>
        <p:sp>
          <p:nvSpPr>
            <p:cNvPr id="22" name="文本占位符 2">
              <a:extLst>
                <a:ext uri="{FF2B5EF4-FFF2-40B4-BE49-F238E27FC236}">
                  <a16:creationId xmlns:a16="http://schemas.microsoft.com/office/drawing/2014/main" id="{EF47793B-7D04-4855-B657-025D87BBB28A}"/>
                </a:ext>
              </a:extLst>
            </p:cNvPr>
            <p:cNvSpPr txBox="1">
              <a:spLocks/>
            </p:cNvSpPr>
            <p:nvPr/>
          </p:nvSpPr>
          <p:spPr>
            <a:xfrm>
              <a:off x="1725409" y="2589572"/>
              <a:ext cx="4048027" cy="446794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00B0F0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20000"/>
                </a:lnSpc>
                <a:buNone/>
              </a:pPr>
              <a:r>
                <a:rPr lang="en-US" altLang="zh-CN" sz="1800" dirty="0"/>
                <a:t>Kaiyuan-Spark</a:t>
              </a:r>
              <a:endParaRPr lang="zh-CN" altLang="en-US" sz="1800" dirty="0"/>
            </a:p>
          </p:txBody>
        </p:sp>
        <p:sp>
          <p:nvSpPr>
            <p:cNvPr id="23" name="文本占位符 2">
              <a:extLst>
                <a:ext uri="{FF2B5EF4-FFF2-40B4-BE49-F238E27FC236}">
                  <a16:creationId xmlns:a16="http://schemas.microsoft.com/office/drawing/2014/main" id="{D309B05E-DAD6-4AD8-886D-9987F51E3744}"/>
                </a:ext>
              </a:extLst>
            </p:cNvPr>
            <p:cNvSpPr txBox="1">
              <a:spLocks/>
            </p:cNvSpPr>
            <p:nvPr/>
          </p:nvSpPr>
          <p:spPr>
            <a:xfrm>
              <a:off x="1725408" y="5690360"/>
              <a:ext cx="4048029" cy="444915"/>
            </a:xfrm>
            <a:prstGeom prst="roundRect">
              <a:avLst/>
            </a:prstGeom>
            <a:ln w="38100">
              <a:solidFill>
                <a:srgbClr val="00B0F0"/>
              </a:solidFill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algn="ctr">
                <a:lnSpc>
                  <a:spcPct val="120000"/>
                </a:lnSpc>
                <a:buNone/>
              </a:pPr>
              <a:r>
                <a:rPr lang="en-US" altLang="zh-CN" sz="1800" dirty="0"/>
                <a:t>HDFS</a:t>
              </a:r>
              <a:endParaRPr lang="zh-CN" altLang="en-US" sz="1800" dirty="0"/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C0E37DB-3698-4F09-BD76-24A7CF4A85A7}"/>
                </a:ext>
              </a:extLst>
            </p:cNvPr>
            <p:cNvSpPr txBox="1"/>
            <p:nvPr/>
          </p:nvSpPr>
          <p:spPr>
            <a:xfrm>
              <a:off x="470663" y="5728151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存储引擎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DFAEF4D-BAF2-49F3-84CB-CC93714B8E97}"/>
                </a:ext>
              </a:extLst>
            </p:cNvPr>
            <p:cNvSpPr txBox="1"/>
            <p:nvPr/>
          </p:nvSpPr>
          <p:spPr>
            <a:xfrm>
              <a:off x="470663" y="4558074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执行引擎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EF652CCB-A18A-4C99-BD42-CEF3CA6664A9}"/>
                </a:ext>
              </a:extLst>
            </p:cNvPr>
            <p:cNvSpPr txBox="1"/>
            <p:nvPr/>
          </p:nvSpPr>
          <p:spPr>
            <a:xfrm>
              <a:off x="738917" y="333386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API</a:t>
              </a:r>
              <a:endParaRPr lang="zh-CN" altLang="en-US" dirty="0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0453A35-B806-4522-BBF3-35CD39074137}"/>
                </a:ext>
              </a:extLst>
            </p:cNvPr>
            <p:cNvSpPr txBox="1"/>
            <p:nvPr/>
          </p:nvSpPr>
          <p:spPr>
            <a:xfrm>
              <a:off x="470663" y="262830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dirty="0"/>
                <a:t>处理框架</a:t>
              </a:r>
            </a:p>
          </p:txBody>
        </p:sp>
      </p:grpSp>
      <p:sp>
        <p:nvSpPr>
          <p:cNvPr id="29" name="文本占位符 2">
            <a:extLst>
              <a:ext uri="{FF2B5EF4-FFF2-40B4-BE49-F238E27FC236}">
                <a16:creationId xmlns:a16="http://schemas.microsoft.com/office/drawing/2014/main" id="{5C057A73-B299-492B-8E1B-EFC861D36311}"/>
              </a:ext>
            </a:extLst>
          </p:cNvPr>
          <p:cNvSpPr txBox="1">
            <a:spLocks/>
          </p:cNvSpPr>
          <p:nvPr/>
        </p:nvSpPr>
        <p:spPr>
          <a:xfrm>
            <a:off x="6253190" y="1285830"/>
            <a:ext cx="5232400" cy="197133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2000" dirty="0"/>
              <a:t>解决方案：</a:t>
            </a:r>
            <a:r>
              <a:rPr lang="en-US" altLang="zh-CN" sz="2000" dirty="0">
                <a:highlight>
                  <a:srgbClr val="DCEAF7"/>
                </a:highlight>
              </a:rPr>
              <a:t>Kaiyuan-Spark</a:t>
            </a:r>
            <a:r>
              <a:rPr lang="zh-CN" altLang="en-US" sz="2000" dirty="0">
                <a:highlight>
                  <a:srgbClr val="DCEAF7"/>
                </a:highlight>
              </a:rPr>
              <a:t>框架</a:t>
            </a:r>
            <a:endParaRPr lang="en-US" altLang="zh-CN" sz="2000" dirty="0">
              <a:highlight>
                <a:srgbClr val="DCEAF7"/>
              </a:highlight>
            </a:endParaRPr>
          </a:p>
          <a:p>
            <a:pPr marL="342900" lvl="1" indent="-342900">
              <a:lnSpc>
                <a:spcPct val="120000"/>
              </a:lnSpc>
            </a:pPr>
            <a:r>
              <a:rPr lang="zh-CN" altLang="en-US" sz="2000" dirty="0"/>
              <a:t>树状处理管线：全程</a:t>
            </a:r>
            <a:r>
              <a:rPr lang="en-US" altLang="zh-CN" sz="2000" dirty="0"/>
              <a:t>YAML</a:t>
            </a:r>
            <a:r>
              <a:rPr lang="zh-CN" altLang="en-US" sz="2000" dirty="0"/>
              <a:t>管理，易复现</a:t>
            </a:r>
            <a:endParaRPr lang="en-US" altLang="zh-CN" sz="2000" dirty="0"/>
          </a:p>
          <a:p>
            <a:pPr marL="342900" lvl="1" indent="-342900">
              <a:lnSpc>
                <a:spcPct val="120000"/>
              </a:lnSpc>
            </a:pPr>
            <a:r>
              <a:rPr lang="zh-CN" altLang="en-US" sz="2000" dirty="0"/>
              <a:t>基于</a:t>
            </a:r>
            <a:r>
              <a:rPr lang="en-US" altLang="zh-CN" sz="2000" dirty="0"/>
              <a:t>Spark</a:t>
            </a:r>
            <a:r>
              <a:rPr lang="zh-CN" altLang="en-US" sz="2000" dirty="0"/>
              <a:t>框架：保证易用性和可扩展性</a:t>
            </a:r>
            <a:endParaRPr lang="en-US" altLang="zh-CN" sz="2000" dirty="0"/>
          </a:p>
          <a:p>
            <a:pPr marL="342900" lvl="1" indent="-342900">
              <a:lnSpc>
                <a:spcPct val="120000"/>
              </a:lnSpc>
            </a:pPr>
            <a:r>
              <a:rPr lang="zh-CN" altLang="en-US" sz="2000" dirty="0"/>
              <a:t>适配诸葛弩：</a:t>
            </a:r>
            <a:r>
              <a:rPr lang="en-US" altLang="zh-CN" sz="2000" dirty="0"/>
              <a:t>Native</a:t>
            </a:r>
            <a:r>
              <a:rPr lang="zh-CN" altLang="en-US" sz="2000" dirty="0"/>
              <a:t>执行提高效率</a:t>
            </a:r>
            <a:endParaRPr lang="en-US" altLang="zh-CN" sz="2000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062C171A-195C-468C-8F9F-0A4A7AC16016}"/>
              </a:ext>
            </a:extLst>
          </p:cNvPr>
          <p:cNvGrpSpPr/>
          <p:nvPr/>
        </p:nvGrpSpPr>
        <p:grpSpPr>
          <a:xfrm>
            <a:off x="6131152" y="3429000"/>
            <a:ext cx="5476476" cy="2417588"/>
            <a:chOff x="-2375274" y="5389266"/>
            <a:chExt cx="7219758" cy="2561179"/>
          </a:xfrm>
        </p:grpSpPr>
        <p:sp>
          <p:nvSpPr>
            <p:cNvPr id="35" name="圆角矩形 31">
              <a:extLst>
                <a:ext uri="{FF2B5EF4-FFF2-40B4-BE49-F238E27FC236}">
                  <a16:creationId xmlns:a16="http://schemas.microsoft.com/office/drawing/2014/main" id="{3AD470B9-4E24-4B4E-8CB7-863A8A987C87}"/>
                </a:ext>
              </a:extLst>
            </p:cNvPr>
            <p:cNvSpPr/>
            <p:nvPr/>
          </p:nvSpPr>
          <p:spPr>
            <a:xfrm>
              <a:off x="-2375274" y="5389266"/>
              <a:ext cx="7219758" cy="2561179"/>
            </a:xfrm>
            <a:prstGeom prst="roundRect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C24520ED-01EC-41C0-9F83-28B540A800D5}"/>
                </a:ext>
              </a:extLst>
            </p:cNvPr>
            <p:cNvSpPr txBox="1"/>
            <p:nvPr/>
          </p:nvSpPr>
          <p:spPr>
            <a:xfrm>
              <a:off x="207071" y="5426154"/>
              <a:ext cx="2915586" cy="394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DCEAF7"/>
                  </a:highlight>
                </a:rPr>
                <a:t>MinHash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highlight>
                    <a:srgbClr val="DCEAF7"/>
                  </a:highlight>
                </a:rPr>
                <a:t>去重</a:t>
              </a: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161BFDD8-83E2-4E35-A1E8-B964955A5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39" t="26057" b="4642"/>
          <a:stretch/>
        </p:blipFill>
        <p:spPr>
          <a:xfrm>
            <a:off x="6891733" y="3813724"/>
            <a:ext cx="3934560" cy="1384705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26BE6DD0-629B-4713-82F2-AB088BFEFAE6}"/>
              </a:ext>
            </a:extLst>
          </p:cNvPr>
          <p:cNvSpPr txBox="1"/>
          <p:nvPr/>
        </p:nvSpPr>
        <p:spPr>
          <a:xfrm>
            <a:off x="7654767" y="5213821"/>
            <a:ext cx="2646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highlight>
                  <a:srgbClr val="DCEAF7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获得</a:t>
            </a:r>
            <a:r>
              <a:rPr lang="zh-CN" altLang="en-US" sz="1800" b="1" dirty="0">
                <a:highlight>
                  <a:srgbClr val="DCEAF7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端到端</a:t>
            </a:r>
            <a:r>
              <a:rPr lang="en-US" altLang="zh-CN" sz="1800" b="1" dirty="0">
                <a:highlight>
                  <a:srgbClr val="DCEAF7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2.5</a:t>
            </a:r>
            <a:r>
              <a:rPr lang="zh-CN" altLang="en-US" sz="1800" b="1" dirty="0">
                <a:highlight>
                  <a:srgbClr val="DCEAF7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倍加速比</a:t>
            </a:r>
            <a:endParaRPr lang="zh-CN" altLang="en-US" b="1" dirty="0">
              <a:highlight>
                <a:srgbClr val="DCEAF7"/>
              </a:highlight>
            </a:endParaRP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28CDCFFD-3257-8A2C-21D5-9DDBA0C3BF5B}"/>
              </a:ext>
            </a:extLst>
          </p:cNvPr>
          <p:cNvSpPr txBox="1">
            <a:spLocks/>
          </p:cNvSpPr>
          <p:nvPr/>
        </p:nvSpPr>
        <p:spPr>
          <a:xfrm>
            <a:off x="470663" y="1285830"/>
            <a:ext cx="5390387" cy="101075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2000" b="1" dirty="0"/>
              <a:t>挑战</a:t>
            </a:r>
            <a:r>
              <a:rPr lang="en-US" altLang="zh-CN" sz="2000" b="1" dirty="0"/>
              <a:t>1</a:t>
            </a:r>
            <a:r>
              <a:rPr lang="zh-CN" altLang="en-US" sz="2000" dirty="0"/>
              <a:t>：开源预训练数据集内</a:t>
            </a:r>
            <a:r>
              <a:rPr lang="zh-CN" altLang="en-US" sz="2000" b="1" dirty="0"/>
              <a:t>重复率高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2000" dirty="0"/>
              <a:t>对数据集做</a:t>
            </a:r>
            <a:r>
              <a:rPr lang="zh-CN" altLang="en-US" sz="2000" b="1" dirty="0"/>
              <a:t>全局模糊去重</a:t>
            </a:r>
            <a:r>
              <a:rPr lang="zh-CN" altLang="en-US" sz="2000" dirty="0"/>
              <a:t>面临</a:t>
            </a:r>
            <a:r>
              <a:rPr lang="zh-CN" altLang="en-US" sz="2000" b="1" dirty="0"/>
              <a:t>系统层面挑战</a:t>
            </a:r>
            <a:r>
              <a:rPr lang="zh-CN" altLang="en-US" sz="2000" dirty="0"/>
              <a:t>。</a:t>
            </a: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2000" dirty="0"/>
          </a:p>
          <a:p>
            <a:pPr marL="285750" lvl="1" indent="-285750">
              <a:lnSpc>
                <a:spcPct val="120000"/>
              </a:lnSpc>
            </a:pP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38517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4034C66-21A6-BF3D-23B2-2A6FEE058C38}"/>
              </a:ext>
            </a:extLst>
          </p:cNvPr>
          <p:cNvSpPr txBox="1"/>
          <p:nvPr/>
        </p:nvSpPr>
        <p:spPr>
          <a:xfrm>
            <a:off x="1398447" y="333000"/>
            <a:ext cx="8664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语言模型训练流程与</a:t>
            </a:r>
            <a:r>
              <a:rPr kumimoji="1" lang="zh-CN" altLang="en-US" sz="3600" b="1" strike="sngStrike" dirty="0"/>
              <a:t>不恰当的</a:t>
            </a:r>
            <a:r>
              <a:rPr kumimoji="1" lang="zh-CN" altLang="en-US" sz="3600" b="1" dirty="0"/>
              <a:t>类比</a:t>
            </a:r>
          </a:p>
        </p:txBody>
      </p:sp>
      <p:pic>
        <p:nvPicPr>
          <p:cNvPr id="5" name="图片 4" descr="图示&#10;&#10;AI 生成的内容可能不正确。">
            <a:extLst>
              <a:ext uri="{FF2B5EF4-FFF2-40B4-BE49-F238E27FC236}">
                <a16:creationId xmlns:a16="http://schemas.microsoft.com/office/drawing/2014/main" id="{05A3B544-5661-55C5-F142-94FA44A94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20" y="1111307"/>
            <a:ext cx="9753600" cy="53244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83070CC-A601-2E4D-F475-AF79EB4E9CF5}"/>
              </a:ext>
            </a:extLst>
          </p:cNvPr>
          <p:cNvSpPr txBox="1"/>
          <p:nvPr/>
        </p:nvSpPr>
        <p:spPr>
          <a:xfrm>
            <a:off x="163168" y="6435782"/>
            <a:ext cx="2598229" cy="2616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/>
              <a:t>This figure is credited to Nano Banana.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7498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84F1261C-40E4-0036-D65D-29F58948F0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9675641"/>
              </p:ext>
            </p:extLst>
          </p:nvPr>
        </p:nvGraphicFramePr>
        <p:xfrm>
          <a:off x="1445736" y="1577977"/>
          <a:ext cx="9300528" cy="4359974"/>
        </p:xfrm>
        <a:graphic>
          <a:graphicData uri="http://schemas.openxmlformats.org/drawingml/2006/table">
            <a:tbl>
              <a:tblPr/>
              <a:tblGrid>
                <a:gridCol w="3321368">
                  <a:extLst>
                    <a:ext uri="{9D8B030D-6E8A-4147-A177-3AD203B41FA5}">
                      <a16:colId xmlns:a16="http://schemas.microsoft.com/office/drawing/2014/main" val="1828926331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484181432"/>
                    </a:ext>
                  </a:extLst>
                </a:gridCol>
                <a:gridCol w="2202180">
                  <a:extLst>
                    <a:ext uri="{9D8B030D-6E8A-4147-A177-3AD203B41FA5}">
                      <a16:colId xmlns:a16="http://schemas.microsoft.com/office/drawing/2014/main" val="3254860823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99755778"/>
                    </a:ext>
                  </a:extLst>
                </a:gridCol>
              </a:tblGrid>
              <a:tr h="7639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名称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去重前</a:t>
                      </a:r>
                      <a:endParaRPr lang="en-US" altLang="zh-CN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token (Billion)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去重后</a:t>
                      </a:r>
                      <a:endParaRPr lang="en-US" altLang="zh-CN" sz="2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#token (Billion)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zh-CN" alt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重复率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731333"/>
                  </a:ext>
                </a:extLst>
              </a:tr>
              <a:tr h="418934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SkyPile-150B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134.5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51.1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308375"/>
                  </a:ext>
                </a:extLst>
              </a:tr>
              <a:tr h="7639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IndustryCorpus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-ZH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137.4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26.50%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657305"/>
                  </a:ext>
                </a:extLst>
              </a:tr>
              <a:tr h="78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IndustryCorpus-2-CN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188.6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138.8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26.40%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004585"/>
                  </a:ext>
                </a:extLst>
              </a:tr>
              <a:tr h="7639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WuDaoCorpus-2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43.8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26.15%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562745"/>
                  </a:ext>
                </a:extLst>
              </a:tr>
              <a:tr h="76393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Fineweb-Chinese-v2.1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A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799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432.5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n-US" altLang="zh-CN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45.87%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EE0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230770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A018B10C-53C1-5A40-3E65-155468261EDB}"/>
              </a:ext>
            </a:extLst>
          </p:cNvPr>
          <p:cNvSpPr txBox="1"/>
          <p:nvPr/>
        </p:nvSpPr>
        <p:spPr>
          <a:xfrm>
            <a:off x="1195464" y="321114"/>
            <a:ext cx="919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全局去重结果举隅：开源中文数据集去重</a:t>
            </a:r>
          </a:p>
        </p:txBody>
      </p:sp>
    </p:spTree>
    <p:extLst>
      <p:ext uri="{BB962C8B-B14F-4D97-AF65-F5344CB8AC3E}">
        <p14:creationId xmlns:p14="http://schemas.microsoft.com/office/powerpoint/2010/main" val="32620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8" y="333001"/>
            <a:ext cx="75755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脑海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-2.1-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开元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-2B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：分位标定法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86F79B-396D-E146-DD98-7814B1D1ECEB}"/>
              </a:ext>
            </a:extLst>
          </p:cNvPr>
          <p:cNvGrpSpPr/>
          <p:nvPr/>
        </p:nvGrpSpPr>
        <p:grpSpPr>
          <a:xfrm>
            <a:off x="841407" y="5550520"/>
            <a:ext cx="6158492" cy="1073128"/>
            <a:chOff x="841407" y="5550520"/>
            <a:chExt cx="615849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841407" y="5763239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5550520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模型训练：昇腾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6125187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数据处理：鲲鹏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2928424" y="5689592"/>
              <a:ext cx="292449" cy="658822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E08419-5BAA-3F48-0207-ECCC4457DB77}"/>
              </a:ext>
            </a:extLst>
          </p:cNvPr>
          <p:cNvGrpSpPr/>
          <p:nvPr/>
        </p:nvGrpSpPr>
        <p:grpSpPr>
          <a:xfrm>
            <a:off x="841407" y="4275664"/>
            <a:ext cx="10559024" cy="1102571"/>
            <a:chOff x="906961" y="4275664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06961" y="4597368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888872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全流程开源：开源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训练策略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275664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通常的“开源”：只开源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模型权重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2928424" y="4500946"/>
              <a:ext cx="292449" cy="774317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34C656B-618E-BA26-E6D6-107AC9EB548E}"/>
              </a:ext>
            </a:extLst>
          </p:cNvPr>
          <p:cNvGrpSpPr/>
          <p:nvPr/>
        </p:nvGrpSpPr>
        <p:grpSpPr>
          <a:xfrm>
            <a:off x="841407" y="1205413"/>
            <a:ext cx="10213444" cy="2964025"/>
            <a:chOff x="1120435" y="1205413"/>
            <a:chExt cx="10213444" cy="2964025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精炼数据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高效训练</a:t>
              </a:r>
            </a:p>
          </p:txBody>
        </p:sp>
        <p:sp>
          <p:nvSpPr>
            <p:cNvPr id="9" name="内容占位符 3">
              <a:extLst>
                <a:ext uri="{FF2B5EF4-FFF2-40B4-BE49-F238E27FC236}">
                  <a16:creationId xmlns:a16="http://schemas.microsoft.com/office/drawing/2014/main" id="{720E5908-9F57-394C-9C96-8FE7F72DBA64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2449054"/>
              <a:ext cx="4194801" cy="47561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多阶段调整数据比例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内容占位符 3">
              <a:extLst>
                <a:ext uri="{FF2B5EF4-FFF2-40B4-BE49-F238E27FC236}">
                  <a16:creationId xmlns:a16="http://schemas.microsoft.com/office/drawing/2014/main" id="{49D2CB47-8596-4AF5-9869-8BFAF4D6024D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877684"/>
              <a:ext cx="4934060" cy="46415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提出分位标定法比较数据质量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内容占位符 3">
              <a:extLst>
                <a:ext uri="{FF2B5EF4-FFF2-40B4-BE49-F238E27FC236}">
                  <a16:creationId xmlns:a16="http://schemas.microsoft.com/office/drawing/2014/main" id="{B27930C8-89BA-202C-3B55-48C0C9C80E78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205413"/>
              <a:ext cx="4934060" cy="48682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Kaiyuan-Spark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：高效全局去重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更少的数据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内容占位符 3">
              <a:extLst>
                <a:ext uri="{FF2B5EF4-FFF2-40B4-BE49-F238E27FC236}">
                  <a16:creationId xmlns:a16="http://schemas.microsoft.com/office/drawing/2014/main" id="{C17153BE-F72F-CFDC-8C0D-03947C60822B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075675"/>
              <a:ext cx="3462604" cy="47561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多领域混合课程学习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内容占位符 3">
              <a:extLst>
                <a:ext uri="{FF2B5EF4-FFF2-40B4-BE49-F238E27FC236}">
                  <a16:creationId xmlns:a16="http://schemas.microsoft.com/office/drawing/2014/main" id="{93045B35-C4D4-D704-E4A9-FC4833A806DE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695671"/>
              <a:ext cx="3781248" cy="473767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Checkpoint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权重平均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更高效的训练策略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E9560B23-855F-6BF7-2B84-E026E802A4D0}"/>
                </a:ext>
              </a:extLst>
            </p:cNvPr>
            <p:cNvSpPr/>
            <p:nvPr/>
          </p:nvSpPr>
          <p:spPr>
            <a:xfrm>
              <a:off x="6650488" y="2537506"/>
              <a:ext cx="292449" cy="1604414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28424" y="1582737"/>
              <a:ext cx="292449" cy="19637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E9AC9E05-AC67-D0C8-5AA3-EC5FBF1D6675}"/>
                </a:ext>
              </a:extLst>
            </p:cNvPr>
            <p:cNvSpPr/>
            <p:nvPr/>
          </p:nvSpPr>
          <p:spPr>
            <a:xfrm>
              <a:off x="5515271" y="1319213"/>
              <a:ext cx="185442" cy="82685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0D20BF-8E21-3AAD-668B-91D185AF2A35}"/>
              </a:ext>
            </a:extLst>
          </p:cNvPr>
          <p:cNvSpPr txBox="1"/>
          <p:nvPr/>
        </p:nvSpPr>
        <p:spPr>
          <a:xfrm>
            <a:off x="1304996" y="346514"/>
            <a:ext cx="9540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数据评估：分位标定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(Quantile Benchmarking)</a:t>
            </a:r>
            <a:endParaRPr kumimoji="1"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C23326DE-0C25-FFD1-CBE0-7AC5C4C5722A}"/>
              </a:ext>
            </a:extLst>
          </p:cNvPr>
          <p:cNvSpPr txBox="1">
            <a:spLocks/>
          </p:cNvSpPr>
          <p:nvPr/>
        </p:nvSpPr>
        <p:spPr>
          <a:xfrm>
            <a:off x="6232481" y="2959927"/>
            <a:ext cx="5293030" cy="304410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endParaRPr lang="en-US" altLang="zh-CN" sz="1400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08889451-F74B-E998-E02D-9E0C3E3DC5E5}"/>
              </a:ext>
            </a:extLst>
          </p:cNvPr>
          <p:cNvSpPr txBox="1">
            <a:spLocks/>
          </p:cNvSpPr>
          <p:nvPr/>
        </p:nvSpPr>
        <p:spPr>
          <a:xfrm>
            <a:off x="6511064" y="3731135"/>
            <a:ext cx="4981691" cy="44309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/>
              <a:t>1. </a:t>
            </a:r>
            <a:r>
              <a:rPr lang="zh-CN" altLang="en-US" sz="1600" dirty="0"/>
              <a:t>探针实验：小模型</a:t>
            </a:r>
            <a:r>
              <a:rPr lang="en-US" altLang="zh-CN" sz="1600" dirty="0"/>
              <a:t>(0.5B)+</a:t>
            </a:r>
            <a:r>
              <a:rPr lang="zh-CN" altLang="en-US" sz="1600" dirty="0"/>
              <a:t>小数据集</a:t>
            </a:r>
            <a:r>
              <a:rPr lang="en-US" altLang="zh-CN" sz="1600" dirty="0"/>
              <a:t>(10B)</a:t>
            </a:r>
            <a:r>
              <a:rPr lang="zh-CN" altLang="en-US" sz="1600" dirty="0"/>
              <a:t>。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8A8AF27C-D53C-7632-08B1-08EEDC7F9034}"/>
              </a:ext>
            </a:extLst>
          </p:cNvPr>
          <p:cNvSpPr txBox="1">
            <a:spLocks/>
          </p:cNvSpPr>
          <p:nvPr/>
        </p:nvSpPr>
        <p:spPr>
          <a:xfrm>
            <a:off x="6511064" y="4213022"/>
            <a:ext cx="4981691" cy="755763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/>
              <a:t>2. </a:t>
            </a:r>
            <a:r>
              <a:rPr lang="zh-CN" altLang="en-US" sz="1600" dirty="0"/>
              <a:t>分位探测：按一定间隔，取质量分数</a:t>
            </a:r>
            <a:r>
              <a:rPr lang="en-US" altLang="zh-CN" sz="1600" dirty="0"/>
              <a:t>top 10%, 20%, …, 70%</a:t>
            </a:r>
            <a:r>
              <a:rPr lang="zh-CN" altLang="en-US" sz="1600" dirty="0"/>
              <a:t>附近的数据作为探针数据集。</a:t>
            </a:r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DF05F824-240E-E507-7A68-90CA162E17AD}"/>
              </a:ext>
            </a:extLst>
          </p:cNvPr>
          <p:cNvSpPr txBox="1">
            <a:spLocks/>
          </p:cNvSpPr>
          <p:nvPr/>
        </p:nvSpPr>
        <p:spPr>
          <a:xfrm>
            <a:off x="6511063" y="4968784"/>
            <a:ext cx="5141910" cy="752779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600" dirty="0"/>
              <a:t>3. </a:t>
            </a:r>
            <a:r>
              <a:rPr lang="zh-CN" altLang="en-US" sz="1600" dirty="0"/>
              <a:t>在两类场景下做小模型训练和评测</a:t>
            </a:r>
            <a:r>
              <a:rPr lang="zh-CN" altLang="en-US" sz="1600" dirty="0">
                <a:sym typeface="Wingdings" panose="05000000000000000000" pitchFamily="2" charset="2"/>
              </a:rPr>
              <a:t>：</a:t>
            </a:r>
            <a:r>
              <a:rPr lang="en-US" altLang="zh-CN" sz="1600" dirty="0">
                <a:sym typeface="Wingdings" panose="05000000000000000000" pitchFamily="2" charset="2"/>
              </a:rPr>
              <a:t>(1) </a:t>
            </a:r>
            <a:r>
              <a:rPr lang="zh-CN" altLang="en-US" sz="1600" dirty="0">
                <a:sym typeface="Wingdings" panose="05000000000000000000" pitchFamily="2" charset="2"/>
              </a:rPr>
              <a:t>从头训练</a:t>
            </a:r>
            <a:r>
              <a:rPr lang="en-US" altLang="zh-CN" sz="1600" dirty="0">
                <a:sym typeface="Wingdings" panose="05000000000000000000" pitchFamily="2" charset="2"/>
              </a:rPr>
              <a:t>(</a:t>
            </a:r>
            <a:r>
              <a:rPr lang="en-US" altLang="zh-CN" sz="1600" dirty="0"/>
              <a:t>from-scratch)</a:t>
            </a:r>
            <a:r>
              <a:rPr lang="zh-CN" altLang="en-US" sz="1600" dirty="0"/>
              <a:t>；</a:t>
            </a:r>
            <a:r>
              <a:rPr lang="en-US" altLang="zh-CN" sz="1600" dirty="0"/>
              <a:t>(2) </a:t>
            </a:r>
            <a:r>
              <a:rPr lang="zh-CN" altLang="en-US" sz="1600" dirty="0"/>
              <a:t>持续训练</a:t>
            </a:r>
            <a:r>
              <a:rPr lang="en-US" altLang="zh-CN" sz="1600" dirty="0"/>
              <a:t>(resume from checkpoint)</a:t>
            </a:r>
            <a:r>
              <a:rPr lang="zh-CN" altLang="en-US" sz="1600" dirty="0"/>
              <a:t>。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BE38D445-EFEC-1EA7-2DC1-7C4EFB34B64A}"/>
              </a:ext>
            </a:extLst>
          </p:cNvPr>
          <p:cNvSpPr txBox="1">
            <a:spLocks/>
          </p:cNvSpPr>
          <p:nvPr/>
        </p:nvSpPr>
        <p:spPr>
          <a:xfrm>
            <a:off x="6365639" y="1455404"/>
            <a:ext cx="5293029" cy="75174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挑战</a:t>
            </a:r>
            <a:r>
              <a:rPr lang="en-US" altLang="zh-CN" sz="1800" b="1" dirty="0"/>
              <a:t>2</a:t>
            </a:r>
            <a:r>
              <a:rPr lang="zh-CN" altLang="en-US" sz="1800" dirty="0"/>
              <a:t>：不同数据集的质量无法横向比较，质量标签也不统一，</a:t>
            </a:r>
            <a:r>
              <a:rPr lang="zh-CN" altLang="en-US" sz="1800" b="1" dirty="0"/>
              <a:t>缺乏质量评判的统一标准</a:t>
            </a:r>
            <a:r>
              <a:rPr lang="zh-CN" altLang="en-US" sz="1800" dirty="0"/>
              <a:t>；</a:t>
            </a:r>
            <a:endParaRPr lang="en-US" altLang="zh-CN" sz="1800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911FB7B4-0773-2FAC-6972-FFFE787C0E48}"/>
              </a:ext>
            </a:extLst>
          </p:cNvPr>
          <p:cNvSpPr txBox="1">
            <a:spLocks/>
          </p:cNvSpPr>
          <p:nvPr/>
        </p:nvSpPr>
        <p:spPr>
          <a:xfrm>
            <a:off x="6359944" y="2252213"/>
            <a:ext cx="5358386" cy="64633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600" b="1" dirty="0"/>
              <a:t>解决思路</a:t>
            </a:r>
            <a:r>
              <a:rPr lang="zh-CN" altLang="en-US" sz="1600" dirty="0"/>
              <a:t>：小规模实验构建质量打分和下游表现的映射，</a:t>
            </a:r>
            <a:r>
              <a:rPr lang="zh-CN" altLang="en-US" sz="1600" b="1" dirty="0"/>
              <a:t>以小模型的下游表现为统一的评判标准</a:t>
            </a:r>
            <a:r>
              <a:rPr lang="zh-CN" altLang="en-US" sz="1600" dirty="0"/>
              <a:t>，比较不同数据集。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16441F-97E2-0D53-F27D-C194CA90F7E2}"/>
              </a:ext>
            </a:extLst>
          </p:cNvPr>
          <p:cNvSpPr txBox="1"/>
          <p:nvPr/>
        </p:nvSpPr>
        <p:spPr>
          <a:xfrm>
            <a:off x="6359943" y="3235771"/>
            <a:ext cx="5073694" cy="3995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lvl="1" indent="0">
              <a:lnSpc>
                <a:spcPct val="120000"/>
              </a:lnSpc>
              <a:buNone/>
            </a:pPr>
            <a:r>
              <a:rPr lang="zh-CN" altLang="en-US" b="1" dirty="0"/>
              <a:t>解决方法：分位评估</a:t>
            </a:r>
            <a:r>
              <a:rPr lang="en-US" altLang="zh-CN" b="1" dirty="0"/>
              <a:t>(Quantile Benchmarking)</a:t>
            </a:r>
            <a:endParaRPr lang="zh-CN" altLang="en-US" b="1" dirty="0"/>
          </a:p>
        </p:txBody>
      </p:sp>
      <p:pic>
        <p:nvPicPr>
          <p:cNvPr id="9" name="图片 8" descr="图表&#10;&#10;AI 生成的内容可能不正确。">
            <a:extLst>
              <a:ext uri="{FF2B5EF4-FFF2-40B4-BE49-F238E27FC236}">
                <a16:creationId xmlns:a16="http://schemas.microsoft.com/office/drawing/2014/main" id="{CEABFDFF-7142-991B-AA2E-164349712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" y="1461598"/>
            <a:ext cx="6112803" cy="454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3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6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0D20BF-8E21-3AAD-668B-91D185AF2A35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数据评估：结果与观察</a:t>
            </a:r>
          </a:p>
        </p:txBody>
      </p:sp>
      <p:sp>
        <p:nvSpPr>
          <p:cNvPr id="19" name="文本占位符 2">
            <a:extLst>
              <a:ext uri="{FF2B5EF4-FFF2-40B4-BE49-F238E27FC236}">
                <a16:creationId xmlns:a16="http://schemas.microsoft.com/office/drawing/2014/main" id="{4FC1F62B-2817-B2A5-45E3-58BF4315E597}"/>
              </a:ext>
            </a:extLst>
          </p:cNvPr>
          <p:cNvSpPr txBox="1">
            <a:spLocks/>
          </p:cNvSpPr>
          <p:nvPr/>
        </p:nvSpPr>
        <p:spPr>
          <a:xfrm>
            <a:off x="6183297" y="1227997"/>
            <a:ext cx="4531931" cy="44526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Example:</a:t>
            </a:r>
            <a:r>
              <a:rPr lang="zh-CN" altLang="en-US" sz="1800" dirty="0"/>
              <a:t> </a:t>
            </a:r>
            <a:r>
              <a:rPr lang="en-US" altLang="zh-CN" sz="1800" dirty="0"/>
              <a:t>DCLM</a:t>
            </a:r>
            <a:r>
              <a:rPr lang="zh-CN" altLang="en-US" sz="1800" dirty="0"/>
              <a:t> </a:t>
            </a:r>
            <a:r>
              <a:rPr lang="en-US" altLang="zh-CN" sz="1800" dirty="0"/>
              <a:t>Baseline</a:t>
            </a:r>
            <a:r>
              <a:rPr lang="zh-CN" altLang="en-US" sz="1800" dirty="0"/>
              <a:t> </a:t>
            </a:r>
            <a:r>
              <a:rPr lang="en-US" altLang="zh-CN" sz="1800" dirty="0"/>
              <a:t>vs</a:t>
            </a:r>
            <a:r>
              <a:rPr lang="zh-CN" altLang="en-US" sz="1800" dirty="0"/>
              <a:t> </a:t>
            </a:r>
            <a:r>
              <a:rPr lang="en-US" altLang="zh-CN" sz="1800" dirty="0" err="1"/>
              <a:t>Fineweb</a:t>
            </a:r>
            <a:r>
              <a:rPr lang="en-US" altLang="zh-CN" sz="1800" dirty="0"/>
              <a:t>-Edu</a:t>
            </a:r>
            <a:endParaRPr lang="zh-CN" altLang="en-US" sz="1800" dirty="0"/>
          </a:p>
        </p:txBody>
      </p:sp>
      <p:sp>
        <p:nvSpPr>
          <p:cNvPr id="20" name="文本占位符 2">
            <a:extLst>
              <a:ext uri="{FF2B5EF4-FFF2-40B4-BE49-F238E27FC236}">
                <a16:creationId xmlns:a16="http://schemas.microsoft.com/office/drawing/2014/main" id="{CEE5B4CF-0D16-DF09-14DF-8DF7812BBA88}"/>
              </a:ext>
            </a:extLst>
          </p:cNvPr>
          <p:cNvSpPr txBox="1">
            <a:spLocks/>
          </p:cNvSpPr>
          <p:nvPr/>
        </p:nvSpPr>
        <p:spPr>
          <a:xfrm>
            <a:off x="567119" y="1227997"/>
            <a:ext cx="5436729" cy="155965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观察</a:t>
            </a:r>
            <a:r>
              <a:rPr lang="en-US" altLang="zh-CN" sz="1800" b="1" dirty="0"/>
              <a:t>1</a:t>
            </a:r>
            <a:r>
              <a:rPr lang="zh-CN" altLang="en-US" sz="1800" dirty="0"/>
              <a:t>：数据集</a:t>
            </a:r>
            <a:r>
              <a:rPr lang="zh-CN" altLang="en-US" sz="1800" b="1" dirty="0"/>
              <a:t>没有绝对的好坏</a:t>
            </a:r>
            <a:r>
              <a:rPr lang="zh-CN" altLang="en-US" sz="1800" dirty="0"/>
              <a:t>，取决于评估标准和数据集本身的特点。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r>
              <a:rPr lang="en-US" altLang="zh-CN" sz="1600" dirty="0" err="1"/>
              <a:t>Fineweb</a:t>
            </a:r>
            <a:r>
              <a:rPr lang="en-US" altLang="zh-CN" sz="1600" dirty="0"/>
              <a:t>-Edu</a:t>
            </a:r>
            <a:r>
              <a:rPr lang="zh-CN" altLang="en-US" sz="1600" dirty="0"/>
              <a:t>利于</a:t>
            </a:r>
            <a:r>
              <a:rPr lang="zh-CN" altLang="en-US" sz="1600" b="1" u="sng" dirty="0">
                <a:highlight>
                  <a:srgbClr val="DCEAF7"/>
                </a:highlight>
              </a:rPr>
              <a:t>知识类能力</a:t>
            </a:r>
            <a:r>
              <a:rPr lang="zh-CN" altLang="en-US" sz="1600" dirty="0"/>
              <a:t>（</a:t>
            </a:r>
            <a:r>
              <a:rPr lang="en-US" altLang="zh-CN" sz="1600" dirty="0"/>
              <a:t>MMLU, ARC-Easy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marL="285750" lvl="1" indent="-285750">
              <a:lnSpc>
                <a:spcPct val="120000"/>
              </a:lnSpc>
            </a:pPr>
            <a:r>
              <a:rPr lang="en-US" altLang="zh-CN" sz="1600" dirty="0"/>
              <a:t>DCLM</a:t>
            </a:r>
            <a:r>
              <a:rPr lang="zh-CN" altLang="en-US" sz="1600" dirty="0"/>
              <a:t>利于</a:t>
            </a:r>
            <a:r>
              <a:rPr lang="zh-CN" altLang="en-US" sz="1600" b="1" u="sng" dirty="0">
                <a:highlight>
                  <a:srgbClr val="D9F2D0"/>
                </a:highlight>
              </a:rPr>
              <a:t>理解类能力</a:t>
            </a:r>
            <a:r>
              <a:rPr lang="zh-CN" altLang="en-US" sz="1600" dirty="0"/>
              <a:t>（</a:t>
            </a:r>
            <a:r>
              <a:rPr lang="en-US" altLang="zh-CN" sz="1600" dirty="0"/>
              <a:t>PIQA, </a:t>
            </a:r>
            <a:r>
              <a:rPr lang="en-US" altLang="zh-CN" sz="1600" dirty="0" err="1"/>
              <a:t>WinoGrande</a:t>
            </a:r>
            <a:r>
              <a:rPr lang="zh-CN" altLang="en-US" sz="1600" dirty="0"/>
              <a:t>）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54F270-D547-32E2-FB88-7EB50C85742F}"/>
              </a:ext>
            </a:extLst>
          </p:cNvPr>
          <p:cNvSpPr txBox="1">
            <a:spLocks/>
          </p:cNvSpPr>
          <p:nvPr/>
        </p:nvSpPr>
        <p:spPr>
          <a:xfrm>
            <a:off x="6188154" y="1673264"/>
            <a:ext cx="4848473" cy="106764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400" dirty="0"/>
              <a:t>FAQ</a:t>
            </a:r>
            <a:r>
              <a:rPr lang="zh-CN" altLang="en-US" sz="1400" dirty="0"/>
              <a:t>：为什么对这两个数据集进行</a:t>
            </a:r>
            <a:r>
              <a:rPr lang="en-US" altLang="zh-CN" sz="1400" dirty="0"/>
              <a:t>Quantile Test</a:t>
            </a:r>
            <a:r>
              <a:rPr lang="zh-CN" altLang="en-US" sz="1400" dirty="0"/>
              <a:t>实验？</a:t>
            </a:r>
            <a:endParaRPr lang="en-US" altLang="zh-CN" sz="1400" dirty="0"/>
          </a:p>
          <a:p>
            <a:pPr marL="342900" lvl="1" indent="-342900">
              <a:lnSpc>
                <a:spcPct val="120000"/>
              </a:lnSpc>
              <a:buAutoNum type="arabicPeriod"/>
            </a:pPr>
            <a:r>
              <a:rPr lang="zh-CN" altLang="en-US" sz="1400" dirty="0"/>
              <a:t>开源影响力较大的英文数据集，但孰好孰坏尚不明确；</a:t>
            </a:r>
            <a:endParaRPr lang="en-US" altLang="zh-CN" sz="1400" dirty="0"/>
          </a:p>
          <a:p>
            <a:pPr marL="342900" lvl="1" indent="-342900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zh-CN" altLang="en-US" sz="1400" dirty="0"/>
              <a:t>数据集规模大，对模型效果影响显著，需要增进了解；</a:t>
            </a:r>
            <a:endParaRPr lang="en-US" altLang="zh-CN" sz="1400" dirty="0"/>
          </a:p>
          <a:p>
            <a:pPr marL="342900" lvl="1" indent="-342900">
              <a:lnSpc>
                <a:spcPct val="120000"/>
              </a:lnSpc>
              <a:buAutoNum type="arabicPeriod"/>
            </a:pPr>
            <a:endParaRPr lang="zh-CN" altLang="en-US" sz="1400" dirty="0"/>
          </a:p>
          <a:p>
            <a:pPr marL="0" lvl="1" indent="0">
              <a:lnSpc>
                <a:spcPct val="120000"/>
              </a:lnSpc>
              <a:buNone/>
            </a:pPr>
            <a:endParaRPr lang="zh-CN" altLang="en-US" sz="1400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803E301C-0DC0-9A73-DBD1-BD1C9AA1E09A}"/>
              </a:ext>
            </a:extLst>
          </p:cNvPr>
          <p:cNvGrpSpPr/>
          <p:nvPr/>
        </p:nvGrpSpPr>
        <p:grpSpPr>
          <a:xfrm>
            <a:off x="770707" y="2934029"/>
            <a:ext cx="10650586" cy="2976198"/>
            <a:chOff x="386041" y="2934029"/>
            <a:chExt cx="10650586" cy="297619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AC17C5B-643D-36EE-D249-F5CABE70124B}"/>
                </a:ext>
              </a:extLst>
            </p:cNvPr>
            <p:cNvGrpSpPr/>
            <p:nvPr/>
          </p:nvGrpSpPr>
          <p:grpSpPr>
            <a:xfrm>
              <a:off x="386041" y="2934030"/>
              <a:ext cx="5181321" cy="2976197"/>
              <a:chOff x="386041" y="2986453"/>
              <a:chExt cx="5181321" cy="2976197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3578F62-38EE-7CD2-609F-880A6BA59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2710" y="3020768"/>
                <a:ext cx="5147983" cy="290756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017EF327-AE81-B6AC-7C6D-938B1DC83D1B}"/>
                  </a:ext>
                </a:extLst>
              </p:cNvPr>
              <p:cNvSpPr/>
              <p:nvPr/>
            </p:nvSpPr>
            <p:spPr>
              <a:xfrm>
                <a:off x="386041" y="2986453"/>
                <a:ext cx="5181321" cy="2976197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34A82D5D-C275-DA3F-F37B-1C75DFEC4A8A}"/>
                </a:ext>
              </a:extLst>
            </p:cNvPr>
            <p:cNvGrpSpPr/>
            <p:nvPr/>
          </p:nvGrpSpPr>
          <p:grpSpPr>
            <a:xfrm>
              <a:off x="5676900" y="2934029"/>
              <a:ext cx="5359727" cy="2976197"/>
              <a:chOff x="5676900" y="2981690"/>
              <a:chExt cx="5359727" cy="2976197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9CF77378-28A6-74B6-DB7C-C7058ED8BD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44532" y="2995121"/>
                <a:ext cx="5224463" cy="2949335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BB0A9111-A78B-41ED-F483-CC67C0D011B2}"/>
                  </a:ext>
                </a:extLst>
              </p:cNvPr>
              <p:cNvSpPr/>
              <p:nvPr/>
            </p:nvSpPr>
            <p:spPr>
              <a:xfrm>
                <a:off x="5676900" y="2981690"/>
                <a:ext cx="5359727" cy="2976197"/>
              </a:xfrm>
              <a:prstGeom prst="rect">
                <a:avLst/>
              </a:prstGeom>
              <a:noFill/>
              <a:ln w="28575">
                <a:solidFill>
                  <a:srgbClr val="8AB16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1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50D20BF-8E21-3AAD-668B-91D185AF2A35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数据评估：结果与观察</a:t>
            </a:r>
          </a:p>
        </p:txBody>
      </p:sp>
      <p:sp>
        <p:nvSpPr>
          <p:cNvPr id="21" name="文本占位符 2">
            <a:extLst>
              <a:ext uri="{FF2B5EF4-FFF2-40B4-BE49-F238E27FC236}">
                <a16:creationId xmlns:a16="http://schemas.microsoft.com/office/drawing/2014/main" id="{DD74B209-E6E2-3F76-29BA-1F523860BDF4}"/>
              </a:ext>
            </a:extLst>
          </p:cNvPr>
          <p:cNvSpPr txBox="1">
            <a:spLocks/>
          </p:cNvSpPr>
          <p:nvPr/>
        </p:nvSpPr>
        <p:spPr>
          <a:xfrm>
            <a:off x="944780" y="1363754"/>
            <a:ext cx="10019774" cy="426226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观察</a:t>
            </a:r>
            <a:r>
              <a:rPr lang="en-US" altLang="zh-CN" sz="1800" b="1" dirty="0"/>
              <a:t>2</a:t>
            </a:r>
            <a:r>
              <a:rPr lang="zh-CN" altLang="en-US" sz="1800" dirty="0"/>
              <a:t>：数据集内</a:t>
            </a:r>
            <a:r>
              <a:rPr lang="zh-CN" altLang="en-US" sz="1800" b="1" dirty="0"/>
              <a:t>样本之间质量差异巨大</a:t>
            </a:r>
            <a:r>
              <a:rPr lang="zh-CN" altLang="en-US" sz="1800" dirty="0"/>
              <a:t>，最好和最差的数据在</a:t>
            </a:r>
            <a:r>
              <a:rPr lang="en-US" altLang="zh-CN" sz="1800" dirty="0"/>
              <a:t>ARC-Easy</a:t>
            </a:r>
            <a:r>
              <a:rPr lang="zh-CN" altLang="en-US" sz="1800" dirty="0"/>
              <a:t>上相差</a:t>
            </a:r>
            <a:r>
              <a:rPr lang="en-US" altLang="zh-CN" sz="1800" dirty="0">
                <a:highlight>
                  <a:srgbClr val="DCEAF7"/>
                </a:highlight>
              </a:rPr>
              <a:t>8%</a:t>
            </a:r>
            <a:r>
              <a:rPr lang="zh-CN" altLang="en-US" sz="1800" dirty="0"/>
              <a:t>甚至</a:t>
            </a:r>
            <a:r>
              <a:rPr lang="en-US" altLang="zh-CN" sz="1800" dirty="0">
                <a:highlight>
                  <a:srgbClr val="D9F2D0"/>
                </a:highlight>
              </a:rPr>
              <a:t>15%</a:t>
            </a:r>
            <a:r>
              <a:rPr lang="zh-CN" altLang="en-US" sz="1800" dirty="0"/>
              <a:t>以上。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AE1EE43-D1EA-B259-CFD0-441EF221C914}"/>
              </a:ext>
            </a:extLst>
          </p:cNvPr>
          <p:cNvGrpSpPr/>
          <p:nvPr/>
        </p:nvGrpSpPr>
        <p:grpSpPr>
          <a:xfrm>
            <a:off x="6187285" y="1954950"/>
            <a:ext cx="4702358" cy="2691026"/>
            <a:chOff x="239278" y="2105829"/>
            <a:chExt cx="5679001" cy="319632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8B9983A-8215-EE72-5CF7-AD6946BC1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34" y="2105829"/>
              <a:ext cx="5659245" cy="3196325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29F97EFF-AF39-0829-7944-67A48C252632}"/>
                </a:ext>
              </a:extLst>
            </p:cNvPr>
            <p:cNvSpPr/>
            <p:nvPr/>
          </p:nvSpPr>
          <p:spPr>
            <a:xfrm>
              <a:off x="239278" y="2546384"/>
              <a:ext cx="666554" cy="2597115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31DCF3D5-7E91-9209-0CF2-58229FAA0F9A}"/>
              </a:ext>
            </a:extLst>
          </p:cNvPr>
          <p:cNvSpPr txBox="1">
            <a:spLocks/>
          </p:cNvSpPr>
          <p:nvPr/>
        </p:nvSpPr>
        <p:spPr>
          <a:xfrm>
            <a:off x="1029226" y="4810947"/>
            <a:ext cx="9591149" cy="125171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总结</a:t>
            </a:r>
            <a:r>
              <a:rPr lang="zh-CN" altLang="en-US" sz="1800" dirty="0"/>
              <a:t>：不同数据集之间特征侧重点不同；同一数据集内部数据分布</a:t>
            </a:r>
            <a:r>
              <a:rPr lang="en-US" altLang="zh-CN" sz="1800" dirty="0"/>
              <a:t>/</a:t>
            </a:r>
            <a:r>
              <a:rPr lang="zh-CN" altLang="en-US" sz="1800" dirty="0"/>
              <a:t>数据质量差异巨大。</a:t>
            </a:r>
            <a:endParaRPr lang="en-US" altLang="zh-CN" sz="18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机会与挑战</a:t>
            </a:r>
            <a:r>
              <a:rPr lang="zh-CN" altLang="en-US" sz="1800" dirty="0"/>
              <a:t>：高质量数据集</a:t>
            </a:r>
            <a:r>
              <a:rPr lang="zh-CN" altLang="en-US" sz="1800" b="1" dirty="0"/>
              <a:t>占比小</a:t>
            </a:r>
            <a:r>
              <a:rPr lang="zh-CN" altLang="en-US" sz="1800" dirty="0"/>
              <a:t>，但对提升模型能力十分</a:t>
            </a:r>
            <a:r>
              <a:rPr lang="zh-CN" altLang="en-US" sz="1800" b="1" dirty="0"/>
              <a:t>关键</a:t>
            </a:r>
            <a:r>
              <a:rPr lang="zh-CN" altLang="en-US" sz="1800" dirty="0"/>
              <a:t>。</a:t>
            </a:r>
            <a:endParaRPr lang="en-US" altLang="zh-CN" sz="18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问题</a:t>
            </a:r>
            <a:r>
              <a:rPr lang="zh-CN" altLang="en-US" sz="1800" dirty="0"/>
              <a:t>：如何在预处理和训练阶段，</a:t>
            </a:r>
            <a:r>
              <a:rPr lang="zh-CN" altLang="en-US" sz="1800" b="1" dirty="0"/>
              <a:t>利用好数据分布的不均衡性</a:t>
            </a:r>
            <a:r>
              <a:rPr lang="zh-CN" altLang="en-US" sz="1800" dirty="0"/>
              <a:t>？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6975695-726F-298E-BAA7-43D9827EEDE2}"/>
              </a:ext>
            </a:extLst>
          </p:cNvPr>
          <p:cNvSpPr/>
          <p:nvPr/>
        </p:nvSpPr>
        <p:spPr>
          <a:xfrm>
            <a:off x="7806534" y="2162871"/>
            <a:ext cx="1747313" cy="16298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2951FB17-853C-93E7-8400-0286A1163F47}"/>
              </a:ext>
            </a:extLst>
          </p:cNvPr>
          <p:cNvCxnSpPr>
            <a:cxnSpLocks/>
          </p:cNvCxnSpPr>
          <p:nvPr/>
        </p:nvCxnSpPr>
        <p:spPr>
          <a:xfrm>
            <a:off x="6901134" y="2503135"/>
            <a:ext cx="2514600" cy="0"/>
          </a:xfrm>
          <a:prstGeom prst="line">
            <a:avLst/>
          </a:prstGeom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29F2B21F-741A-303B-D0F9-FCA18FB4FF6B}"/>
              </a:ext>
            </a:extLst>
          </p:cNvPr>
          <p:cNvCxnSpPr>
            <a:cxnSpLocks/>
          </p:cNvCxnSpPr>
          <p:nvPr/>
        </p:nvCxnSpPr>
        <p:spPr>
          <a:xfrm>
            <a:off x="7901259" y="4179535"/>
            <a:ext cx="2514600" cy="0"/>
          </a:xfrm>
          <a:prstGeom prst="line">
            <a:avLst/>
          </a:prstGeom>
          <a:ln w="190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C0512266-A230-53F4-A18E-9E833D3A7FCA}"/>
              </a:ext>
            </a:extLst>
          </p:cNvPr>
          <p:cNvCxnSpPr>
            <a:cxnSpLocks/>
          </p:cNvCxnSpPr>
          <p:nvPr/>
        </p:nvCxnSpPr>
        <p:spPr>
          <a:xfrm>
            <a:off x="8163196" y="2503135"/>
            <a:ext cx="0" cy="1676400"/>
          </a:xfrm>
          <a:prstGeom prst="straightConnector1">
            <a:avLst/>
          </a:prstGeom>
          <a:ln w="19050"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组合 7">
            <a:extLst>
              <a:ext uri="{FF2B5EF4-FFF2-40B4-BE49-F238E27FC236}">
                <a16:creationId xmlns:a16="http://schemas.microsoft.com/office/drawing/2014/main" id="{C8471FA3-5F48-0A1B-553D-7F4B265982EF}"/>
              </a:ext>
            </a:extLst>
          </p:cNvPr>
          <p:cNvGrpSpPr/>
          <p:nvPr/>
        </p:nvGrpSpPr>
        <p:grpSpPr>
          <a:xfrm>
            <a:off x="1106274" y="1962953"/>
            <a:ext cx="4848036" cy="2770971"/>
            <a:chOff x="1133570" y="1962953"/>
            <a:chExt cx="4848036" cy="277097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BBFDA4B-E466-4AC5-FF4A-315F1D3C6480}"/>
                </a:ext>
              </a:extLst>
            </p:cNvPr>
            <p:cNvGrpSpPr/>
            <p:nvPr/>
          </p:nvGrpSpPr>
          <p:grpSpPr>
            <a:xfrm>
              <a:off x="1156391" y="1962953"/>
              <a:ext cx="4825215" cy="2770971"/>
              <a:chOff x="6033285" y="2105829"/>
              <a:chExt cx="5827375" cy="3291281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19BE969-255C-6BA4-D9E2-0FFC12F891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33285" y="2105829"/>
                <a:ext cx="5827375" cy="3291281"/>
              </a:xfrm>
              <a:prstGeom prst="rect">
                <a:avLst/>
              </a:prstGeom>
              <a:ln w="19050">
                <a:noFill/>
              </a:ln>
            </p:spPr>
          </p:pic>
          <p:sp>
            <p:nvSpPr>
              <p:cNvPr id="3" name="矩形 2">
                <a:extLst>
                  <a:ext uri="{FF2B5EF4-FFF2-40B4-BE49-F238E27FC236}">
                    <a16:creationId xmlns:a16="http://schemas.microsoft.com/office/drawing/2014/main" id="{568C1167-4AB8-CF4E-2913-B157C2C163E1}"/>
                  </a:ext>
                </a:extLst>
              </p:cNvPr>
              <p:cNvSpPr/>
              <p:nvPr/>
            </p:nvSpPr>
            <p:spPr>
              <a:xfrm>
                <a:off x="6045985" y="2609872"/>
                <a:ext cx="684330" cy="2552678"/>
              </a:xfrm>
              <a:prstGeom prst="rect">
                <a:avLst/>
              </a:prstGeom>
              <a:noFill/>
              <a:ln w="1905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8B4357DA-B9C2-8AC1-ABDF-C2665A7C7122}"/>
                </a:ext>
              </a:extLst>
            </p:cNvPr>
            <p:cNvSpPr/>
            <p:nvPr/>
          </p:nvSpPr>
          <p:spPr>
            <a:xfrm>
              <a:off x="3067577" y="2166711"/>
              <a:ext cx="1428223" cy="167152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C79CB279-37BD-51F9-B2E5-633CF2238C38}"/>
                </a:ext>
              </a:extLst>
            </p:cNvPr>
            <p:cNvCxnSpPr>
              <a:cxnSpLocks/>
            </p:cNvCxnSpPr>
            <p:nvPr/>
          </p:nvCxnSpPr>
          <p:spPr>
            <a:xfrm>
              <a:off x="1871663" y="2511138"/>
              <a:ext cx="2309812" cy="0"/>
            </a:xfrm>
            <a:prstGeom prst="line">
              <a:avLst/>
            </a:prstGeom>
            <a:ln w="19050" cap="flat" cmpd="sng" algn="ctr">
              <a:solidFill>
                <a:srgbClr val="8AB16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8D5065D0-6879-A17E-9C92-047AFFE9B1C8}"/>
                </a:ext>
              </a:extLst>
            </p:cNvPr>
            <p:cNvCxnSpPr>
              <a:cxnSpLocks/>
            </p:cNvCxnSpPr>
            <p:nvPr/>
          </p:nvCxnSpPr>
          <p:spPr>
            <a:xfrm>
              <a:off x="3209925" y="4244688"/>
              <a:ext cx="2066925" cy="0"/>
            </a:xfrm>
            <a:prstGeom prst="line">
              <a:avLst/>
            </a:prstGeom>
            <a:ln w="19050" cap="flat" cmpd="sng" algn="ctr">
              <a:solidFill>
                <a:srgbClr val="8AB16F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663CF6BA-149A-60AF-FD23-A011DE61D569}"/>
                </a:ext>
              </a:extLst>
            </p:cNvPr>
            <p:cNvCxnSpPr>
              <a:cxnSpLocks/>
            </p:cNvCxnSpPr>
            <p:nvPr/>
          </p:nvCxnSpPr>
          <p:spPr>
            <a:xfrm>
              <a:off x="3729038" y="2511138"/>
              <a:ext cx="0" cy="1733550"/>
            </a:xfrm>
            <a:prstGeom prst="straightConnector1">
              <a:avLst/>
            </a:prstGeom>
            <a:ln w="19050">
              <a:solidFill>
                <a:srgbClr val="8AB16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BA750F19-BF9D-32E1-A179-8011FC530FD5}"/>
                </a:ext>
              </a:extLst>
            </p:cNvPr>
            <p:cNvSpPr/>
            <p:nvPr/>
          </p:nvSpPr>
          <p:spPr>
            <a:xfrm>
              <a:off x="1133570" y="2333861"/>
              <a:ext cx="640548" cy="2186544"/>
            </a:xfrm>
            <a:prstGeom prst="rect">
              <a:avLst/>
            </a:prstGeom>
            <a:noFill/>
            <a:ln w="28575">
              <a:solidFill>
                <a:srgbClr val="8AB16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734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8" y="333001"/>
            <a:ext cx="75755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脑海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-2.1-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开元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-2B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：多阶段训练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86F79B-396D-E146-DD98-7814B1D1ECEB}"/>
              </a:ext>
            </a:extLst>
          </p:cNvPr>
          <p:cNvGrpSpPr/>
          <p:nvPr/>
        </p:nvGrpSpPr>
        <p:grpSpPr>
          <a:xfrm>
            <a:off x="841407" y="5550520"/>
            <a:ext cx="6158492" cy="1073128"/>
            <a:chOff x="841407" y="5550520"/>
            <a:chExt cx="615849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841407" y="5763239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5550520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模型训练：昇腾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6125187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数据处理：鲲鹏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2928424" y="5689592"/>
              <a:ext cx="292449" cy="658822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E08419-5BAA-3F48-0207-ECCC4457DB77}"/>
              </a:ext>
            </a:extLst>
          </p:cNvPr>
          <p:cNvGrpSpPr/>
          <p:nvPr/>
        </p:nvGrpSpPr>
        <p:grpSpPr>
          <a:xfrm>
            <a:off x="841407" y="4275664"/>
            <a:ext cx="10559024" cy="1102571"/>
            <a:chOff x="906961" y="4275664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06961" y="4597368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888872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全流程开源：开源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训练策略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275664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通常的“开源”：只开源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模型权重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2928424" y="4500946"/>
              <a:ext cx="292449" cy="774317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34C656B-618E-BA26-E6D6-107AC9EB548E}"/>
              </a:ext>
            </a:extLst>
          </p:cNvPr>
          <p:cNvGrpSpPr/>
          <p:nvPr/>
        </p:nvGrpSpPr>
        <p:grpSpPr>
          <a:xfrm>
            <a:off x="841407" y="1205413"/>
            <a:ext cx="10213444" cy="2964025"/>
            <a:chOff x="1120435" y="1205413"/>
            <a:chExt cx="10213444" cy="2964025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精炼数据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高效训练</a:t>
              </a:r>
            </a:p>
          </p:txBody>
        </p:sp>
        <p:sp>
          <p:nvSpPr>
            <p:cNvPr id="9" name="内容占位符 3">
              <a:extLst>
                <a:ext uri="{FF2B5EF4-FFF2-40B4-BE49-F238E27FC236}">
                  <a16:creationId xmlns:a16="http://schemas.microsoft.com/office/drawing/2014/main" id="{720E5908-9F57-394C-9C96-8FE7F72DBA64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2449054"/>
              <a:ext cx="4194801" cy="47561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多阶段调整数据比例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内容占位符 3">
              <a:extLst>
                <a:ext uri="{FF2B5EF4-FFF2-40B4-BE49-F238E27FC236}">
                  <a16:creationId xmlns:a16="http://schemas.microsoft.com/office/drawing/2014/main" id="{49D2CB47-8596-4AF5-9869-8BFAF4D6024D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877684"/>
              <a:ext cx="4934060" cy="46415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提出分位标定法比较数据质量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内容占位符 3">
              <a:extLst>
                <a:ext uri="{FF2B5EF4-FFF2-40B4-BE49-F238E27FC236}">
                  <a16:creationId xmlns:a16="http://schemas.microsoft.com/office/drawing/2014/main" id="{B27930C8-89BA-202C-3B55-48C0C9C80E78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205413"/>
              <a:ext cx="4934060" cy="48682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Kaiyuan-Spark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：高效全局去重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更少的数据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内容占位符 3">
              <a:extLst>
                <a:ext uri="{FF2B5EF4-FFF2-40B4-BE49-F238E27FC236}">
                  <a16:creationId xmlns:a16="http://schemas.microsoft.com/office/drawing/2014/main" id="{C17153BE-F72F-CFDC-8C0D-03947C60822B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075675"/>
              <a:ext cx="3462604" cy="47561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多领域混合课程学习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内容占位符 3">
              <a:extLst>
                <a:ext uri="{FF2B5EF4-FFF2-40B4-BE49-F238E27FC236}">
                  <a16:creationId xmlns:a16="http://schemas.microsoft.com/office/drawing/2014/main" id="{93045B35-C4D4-D704-E4A9-FC4833A806DE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695671"/>
              <a:ext cx="3781248" cy="473767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Checkpoint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权重平均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更高效的训练策略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E9560B23-855F-6BF7-2B84-E026E802A4D0}"/>
                </a:ext>
              </a:extLst>
            </p:cNvPr>
            <p:cNvSpPr/>
            <p:nvPr/>
          </p:nvSpPr>
          <p:spPr>
            <a:xfrm>
              <a:off x="6650488" y="2537506"/>
              <a:ext cx="292449" cy="1604414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28424" y="1582737"/>
              <a:ext cx="292449" cy="19637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E9AC9E05-AC67-D0C8-5AA3-EC5FBF1D6675}"/>
                </a:ext>
              </a:extLst>
            </p:cNvPr>
            <p:cNvSpPr/>
            <p:nvPr/>
          </p:nvSpPr>
          <p:spPr>
            <a:xfrm>
              <a:off x="5515271" y="1319213"/>
              <a:ext cx="185442" cy="82685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5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1E572-17C8-E83D-BE98-3A5AD0CAA520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训练策略：动态数据比例多阶段训练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07A57006-DB42-28B2-4C6B-38A4CF17CEB4}"/>
              </a:ext>
            </a:extLst>
          </p:cNvPr>
          <p:cNvSpPr txBox="1">
            <a:spLocks/>
          </p:cNvSpPr>
          <p:nvPr/>
        </p:nvSpPr>
        <p:spPr>
          <a:xfrm>
            <a:off x="965420" y="1141719"/>
            <a:ext cx="9107009" cy="75077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领域间</a:t>
            </a:r>
            <a:r>
              <a:rPr lang="zh-CN" altLang="en-US" sz="1800" dirty="0"/>
              <a:t>动态调整：不同训练阶段间动态调整</a:t>
            </a:r>
            <a:r>
              <a:rPr lang="zh-CN" altLang="en-US" sz="1800" b="1" dirty="0"/>
              <a:t>领域比例</a:t>
            </a:r>
            <a:r>
              <a:rPr lang="zh-CN" altLang="en-US" sz="1800" dirty="0"/>
              <a:t>。考虑到训练的</a:t>
            </a:r>
            <a:r>
              <a:rPr lang="zh-CN" altLang="en-US" sz="1800" b="1" dirty="0"/>
              <a:t>遗忘效应</a:t>
            </a:r>
            <a:r>
              <a:rPr lang="zh-CN" altLang="en-US" sz="1800" dirty="0"/>
              <a:t>，</a:t>
            </a:r>
            <a:r>
              <a:rPr lang="zh-CN" altLang="en-US" sz="1800" b="1" dirty="0">
                <a:sym typeface="Wingdings" panose="05000000000000000000" pitchFamily="2" charset="2"/>
              </a:rPr>
              <a:t>越靠后的</a:t>
            </a:r>
            <a:r>
              <a:rPr lang="en-US" altLang="zh-CN" sz="1800" b="1" dirty="0">
                <a:sym typeface="Wingdings" panose="05000000000000000000" pitchFamily="2" charset="2"/>
              </a:rPr>
              <a:t>Phase</a:t>
            </a:r>
            <a:r>
              <a:rPr lang="zh-CN" altLang="en-US" sz="1800" b="1" dirty="0">
                <a:sym typeface="Wingdings" panose="05000000000000000000" pitchFamily="2" charset="2"/>
              </a:rPr>
              <a:t>数据越重要</a:t>
            </a:r>
            <a:r>
              <a:rPr lang="zh-CN" altLang="en-US" sz="1800" dirty="0">
                <a:sym typeface="Wingdings" panose="05000000000000000000" pitchFamily="2" charset="2"/>
              </a:rPr>
              <a:t>，因此</a:t>
            </a:r>
            <a:r>
              <a:rPr lang="zh-CN" altLang="en-US" sz="1800" b="1" dirty="0">
                <a:sym typeface="Wingdings" panose="05000000000000000000" pitchFamily="2" charset="2"/>
              </a:rPr>
              <a:t>中文、数学、代码</a:t>
            </a:r>
            <a:r>
              <a:rPr lang="zh-CN" altLang="en-US" sz="1800" dirty="0">
                <a:sym typeface="Wingdings" panose="05000000000000000000" pitchFamily="2" charset="2"/>
              </a:rPr>
              <a:t>等领域占比越高。</a:t>
            </a:r>
            <a:endParaRPr lang="en-US" altLang="zh-CN" sz="1800" dirty="0"/>
          </a:p>
        </p:txBody>
      </p:sp>
      <p:pic>
        <p:nvPicPr>
          <p:cNvPr id="5" name="图片 4" descr="图表, 条形图&#10;&#10;AI 生成的内容可能不正确。">
            <a:extLst>
              <a:ext uri="{FF2B5EF4-FFF2-40B4-BE49-F238E27FC236}">
                <a16:creationId xmlns:a16="http://schemas.microsoft.com/office/drawing/2014/main" id="{9F57CA2B-BBFF-3024-582D-A2916E477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20" y="1892490"/>
            <a:ext cx="7116540" cy="46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D8ED7CB-E4E9-57EB-944C-A09585431C6C}"/>
              </a:ext>
            </a:extLst>
          </p:cNvPr>
          <p:cNvSpPr txBox="1">
            <a:spLocks/>
          </p:cNvSpPr>
          <p:nvPr/>
        </p:nvSpPr>
        <p:spPr>
          <a:xfrm>
            <a:off x="650950" y="1630670"/>
            <a:ext cx="10169450" cy="477530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领域内</a:t>
            </a:r>
            <a:r>
              <a:rPr lang="zh-CN" altLang="en-US" sz="1800" dirty="0"/>
              <a:t>动态调整：同一领域内，</a:t>
            </a:r>
            <a:r>
              <a:rPr lang="zh-CN" altLang="en-US" sz="1800" b="1" dirty="0"/>
              <a:t>数据集丰富度和数据平均质量逐渐提高</a:t>
            </a:r>
            <a:r>
              <a:rPr lang="zh-CN" altLang="en-US" sz="1800" dirty="0"/>
              <a:t>，并补充新的高质量数据集。</a:t>
            </a:r>
            <a:endParaRPr lang="en-US" altLang="zh-CN" sz="18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AF3701-8748-AB77-4029-BB0C21E230F5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训练策略：动态数据比例多阶段训练</a:t>
            </a:r>
          </a:p>
        </p:txBody>
      </p:sp>
      <p:pic>
        <p:nvPicPr>
          <p:cNvPr id="6" name="图片 5" descr="图表, 条形图, 直方图&#10;&#10;AI 生成的内容可能不正确。">
            <a:extLst>
              <a:ext uri="{FF2B5EF4-FFF2-40B4-BE49-F238E27FC236}">
                <a16:creationId xmlns:a16="http://schemas.microsoft.com/office/drawing/2014/main" id="{FC94660F-6283-9D16-ACF5-E090B6762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59" y="2410354"/>
            <a:ext cx="5098262" cy="3380846"/>
          </a:xfrm>
          <a:prstGeom prst="rect">
            <a:avLst/>
          </a:prstGeom>
        </p:spPr>
      </p:pic>
      <p:pic>
        <p:nvPicPr>
          <p:cNvPr id="10" name="图片 9" descr="图表, 条形图, 直方图&#10;&#10;AI 生成的内容可能不正确。">
            <a:extLst>
              <a:ext uri="{FF2B5EF4-FFF2-40B4-BE49-F238E27FC236}">
                <a16:creationId xmlns:a16="http://schemas.microsoft.com/office/drawing/2014/main" id="{ED1DE4F5-8F8F-8EE7-A392-39D01773D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04" y="2410354"/>
            <a:ext cx="5254300" cy="33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3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3BD7582-B1C5-1B62-0C54-DB0FC0447888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训练策略：高质量数据可控重复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72179A0D-03E3-75CC-DC9F-6A51557CDB04}"/>
              </a:ext>
            </a:extLst>
          </p:cNvPr>
          <p:cNvSpPr txBox="1">
            <a:spLocks/>
          </p:cNvSpPr>
          <p:nvPr/>
        </p:nvSpPr>
        <p:spPr>
          <a:xfrm>
            <a:off x="691060" y="1799247"/>
            <a:ext cx="10326189" cy="44230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dirty="0"/>
              <a:t>小规模实验观察发现：</a:t>
            </a:r>
            <a:r>
              <a:rPr lang="zh-CN" altLang="en-US" sz="1800" b="1" dirty="0"/>
              <a:t>等算力</a:t>
            </a:r>
            <a:r>
              <a:rPr lang="zh-CN" altLang="en-US" sz="1800" dirty="0"/>
              <a:t>情况下，选取适当数据集</a:t>
            </a:r>
            <a:r>
              <a:rPr lang="zh-CN" altLang="en-US" sz="1800" b="1" dirty="0"/>
              <a:t>高质量部分重复训练，能强于单轮训练</a:t>
            </a:r>
            <a:r>
              <a:rPr lang="zh-CN" altLang="en-US" sz="1800" dirty="0"/>
              <a:t>。</a:t>
            </a:r>
            <a:endParaRPr lang="en-US" altLang="zh-CN" sz="180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CC24E2-3A38-24C7-6C3F-DE147CD68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60" y="2669680"/>
            <a:ext cx="10126211" cy="1518639"/>
          </a:xfrm>
          <a:prstGeom prst="rect">
            <a:avLst/>
          </a:prstGeom>
          <a:ln>
            <a:noFill/>
          </a:ln>
        </p:spPr>
      </p:pic>
      <p:sp>
        <p:nvSpPr>
          <p:cNvPr id="22" name="文本占位符 2">
            <a:extLst>
              <a:ext uri="{FF2B5EF4-FFF2-40B4-BE49-F238E27FC236}">
                <a16:creationId xmlns:a16="http://schemas.microsoft.com/office/drawing/2014/main" id="{E6FF1C9A-B8B4-5C10-2432-961FA9F3CB56}"/>
              </a:ext>
            </a:extLst>
          </p:cNvPr>
          <p:cNvSpPr txBox="1">
            <a:spLocks/>
          </p:cNvSpPr>
          <p:nvPr/>
        </p:nvSpPr>
        <p:spPr>
          <a:xfrm>
            <a:off x="691060" y="4429642"/>
            <a:ext cx="10549291" cy="142069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实验设定：取</a:t>
            </a:r>
            <a:r>
              <a:rPr lang="en-US" altLang="zh-CN" sz="1400" dirty="0"/>
              <a:t>DCLM Baseline</a:t>
            </a:r>
            <a:r>
              <a:rPr lang="zh-CN" altLang="en-US" sz="1400" dirty="0"/>
              <a:t>的第一个分片（</a:t>
            </a:r>
            <a:r>
              <a:rPr lang="en-US" altLang="zh-CN" sz="1400" dirty="0"/>
              <a:t>~30B tokens</a:t>
            </a:r>
            <a:r>
              <a:rPr lang="zh-CN" altLang="en-US" sz="1400" dirty="0"/>
              <a:t>）。</a:t>
            </a:r>
            <a:endParaRPr lang="en-US" altLang="zh-CN" sz="14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对照组（</a:t>
            </a:r>
            <a:r>
              <a:rPr lang="en-US" altLang="zh-CN" sz="1400" dirty="0"/>
              <a:t>Uniform</a:t>
            </a:r>
            <a:r>
              <a:rPr lang="zh-CN" altLang="en-US" sz="1400" dirty="0"/>
              <a:t>）：单轮训练；</a:t>
            </a:r>
            <a:endParaRPr lang="en-US" altLang="zh-CN" sz="14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>
                <a:highlight>
                  <a:srgbClr val="F5EBFF"/>
                </a:highlight>
              </a:rPr>
              <a:t>实验组（</a:t>
            </a:r>
            <a:r>
              <a:rPr lang="en-US" altLang="zh-CN" sz="1400" dirty="0" err="1">
                <a:highlight>
                  <a:srgbClr val="F5EBFF"/>
                </a:highlight>
              </a:rPr>
              <a:t>Filter&amp;Repeat</a:t>
            </a:r>
            <a:r>
              <a:rPr lang="zh-CN" altLang="en-US" sz="1400" dirty="0">
                <a:highlight>
                  <a:srgbClr val="F5EBFF"/>
                </a:highlight>
              </a:rPr>
              <a:t>）：根据质量打分保留</a:t>
            </a:r>
            <a:r>
              <a:rPr lang="en-US" altLang="zh-CN" sz="1400" dirty="0">
                <a:highlight>
                  <a:srgbClr val="F5EBFF"/>
                </a:highlight>
              </a:rPr>
              <a:t>(Retain) </a:t>
            </a:r>
            <a:r>
              <a:rPr lang="zh-CN" altLang="en-US" sz="1400" dirty="0">
                <a:highlight>
                  <a:srgbClr val="F5EBFF"/>
                </a:highlight>
              </a:rPr>
              <a:t>不同比例的高质量数据，然后重复多个</a:t>
            </a:r>
            <a:r>
              <a:rPr lang="en-US" altLang="zh-CN" sz="1400" dirty="0">
                <a:highlight>
                  <a:srgbClr val="F5EBFF"/>
                </a:highlight>
              </a:rPr>
              <a:t>epoch</a:t>
            </a:r>
            <a:r>
              <a:rPr lang="zh-CN" altLang="en-US" sz="1400" dirty="0">
                <a:highlight>
                  <a:srgbClr val="F5EBFF"/>
                </a:highlight>
              </a:rPr>
              <a:t>（保证计算量与对照组一致）。</a:t>
            </a:r>
            <a:endParaRPr lang="en-US" altLang="zh-CN" sz="1400" dirty="0">
              <a:highlight>
                <a:srgbClr val="F5EBFF"/>
              </a:highlight>
            </a:endParaRPr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上表为训练后的</a:t>
            </a:r>
            <a:r>
              <a:rPr lang="en-US" altLang="zh-CN" sz="1400" dirty="0"/>
              <a:t>benchmark</a:t>
            </a:r>
            <a:r>
              <a:rPr lang="zh-CN" altLang="en-US" sz="1400" dirty="0"/>
              <a:t>表现。过多的重复（</a:t>
            </a:r>
            <a:r>
              <a:rPr lang="en-US" altLang="zh-CN" sz="1400" dirty="0"/>
              <a:t>Retain 13.8%</a:t>
            </a:r>
            <a:r>
              <a:rPr lang="zh-CN" altLang="en-US" sz="1400" dirty="0"/>
              <a:t>）可能会过度强化某些能力维度（</a:t>
            </a:r>
            <a:r>
              <a:rPr lang="en-US" altLang="zh-CN" sz="1400" dirty="0"/>
              <a:t>MMLU</a:t>
            </a:r>
            <a:r>
              <a:rPr lang="zh-CN" altLang="en-US" sz="1400" dirty="0"/>
              <a:t>）而损害平均能力。</a:t>
            </a:r>
            <a:endParaRPr lang="en-US" altLang="zh-CN" sz="14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695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表, 条形图&#10;&#10;AI 生成的内容可能不正确。">
            <a:extLst>
              <a:ext uri="{FF2B5EF4-FFF2-40B4-BE49-F238E27FC236}">
                <a16:creationId xmlns:a16="http://schemas.microsoft.com/office/drawing/2014/main" id="{6E7D776C-4789-0047-0ACB-FA82B8AFC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5" y="1992572"/>
            <a:ext cx="6560233" cy="434908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3BD7582-B1C5-1B62-0C54-DB0FC0447888}"/>
              </a:ext>
            </a:extLst>
          </p:cNvPr>
          <p:cNvSpPr txBox="1"/>
          <p:nvPr/>
        </p:nvSpPr>
        <p:spPr>
          <a:xfrm>
            <a:off x="1366914" y="346514"/>
            <a:ext cx="8558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训练策略：多阶段间高质量数据可控重复</a:t>
            </a: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C0FDDB35-A152-0B28-6EFC-FB0598C81086}"/>
              </a:ext>
            </a:extLst>
          </p:cNvPr>
          <p:cNvSpPr txBox="1">
            <a:spLocks/>
          </p:cNvSpPr>
          <p:nvPr/>
        </p:nvSpPr>
        <p:spPr>
          <a:xfrm>
            <a:off x="1441323" y="1324644"/>
            <a:ext cx="9309355" cy="497806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训练策略</a:t>
            </a:r>
            <a:r>
              <a:rPr lang="zh-CN" altLang="en-US" sz="1800" dirty="0"/>
              <a:t>：在不同训练阶段间，可以</a:t>
            </a:r>
            <a:r>
              <a:rPr lang="zh-CN" altLang="en-US" sz="1800" b="1" dirty="0"/>
              <a:t>重复数据集的高质量部分来提升高质量数据的利用率。</a:t>
            </a:r>
            <a:endParaRPr lang="en-US" altLang="zh-CN" sz="1800" b="1" dirty="0"/>
          </a:p>
        </p:txBody>
      </p:sp>
      <p:sp>
        <p:nvSpPr>
          <p:cNvPr id="2" name="文本占位符 2">
            <a:extLst>
              <a:ext uri="{FF2B5EF4-FFF2-40B4-BE49-F238E27FC236}">
                <a16:creationId xmlns:a16="http://schemas.microsoft.com/office/drawing/2014/main" id="{76FD7366-A2CC-F839-3D71-554800642EC9}"/>
              </a:ext>
            </a:extLst>
          </p:cNvPr>
          <p:cNvSpPr txBox="1">
            <a:spLocks/>
          </p:cNvSpPr>
          <p:nvPr/>
        </p:nvSpPr>
        <p:spPr>
          <a:xfrm>
            <a:off x="6903726" y="3584770"/>
            <a:ext cx="4850383" cy="1335206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400" b="1" dirty="0"/>
              <a:t>Example</a:t>
            </a:r>
            <a:r>
              <a:rPr lang="zh-CN" altLang="en-US" sz="1400" dirty="0"/>
              <a:t>：</a:t>
            </a:r>
            <a:r>
              <a:rPr lang="zh-CN" altLang="en-US" sz="1400" b="1" dirty="0"/>
              <a:t>全局去重后</a:t>
            </a:r>
            <a:r>
              <a:rPr lang="zh-CN" altLang="en-US" sz="1400" dirty="0"/>
              <a:t>的</a:t>
            </a:r>
            <a:r>
              <a:rPr lang="en-US" altLang="zh-CN" sz="1400" dirty="0" err="1"/>
              <a:t>Fineweb</a:t>
            </a:r>
            <a:r>
              <a:rPr lang="en-US" altLang="zh-CN" sz="1400" dirty="0"/>
              <a:t>-Edu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在训练后</a:t>
            </a:r>
            <a:r>
              <a:rPr lang="en-US" altLang="zh-CN" sz="1400" dirty="0"/>
              <a:t>4</a:t>
            </a:r>
            <a:r>
              <a:rPr lang="zh-CN" altLang="en-US" sz="1400" dirty="0"/>
              <a:t>个阶段，</a:t>
            </a:r>
            <a:r>
              <a:rPr lang="en-US" altLang="zh-CN" sz="1400" dirty="0"/>
              <a:t>top-K</a:t>
            </a:r>
            <a:r>
              <a:rPr lang="zh-CN" altLang="en-US" sz="1400" dirty="0"/>
              <a:t>采用的比例从</a:t>
            </a:r>
            <a:r>
              <a:rPr lang="en-US" altLang="zh-CN" sz="1400" dirty="0"/>
              <a:t>100%</a:t>
            </a:r>
            <a:r>
              <a:rPr lang="zh-CN" altLang="en-US" sz="1400" dirty="0"/>
              <a:t>逐步降到</a:t>
            </a:r>
            <a:r>
              <a:rPr lang="en-US" altLang="zh-CN" sz="1400" dirty="0"/>
              <a:t>10%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这意味着</a:t>
            </a:r>
            <a:r>
              <a:rPr lang="en-US" altLang="zh-CN" sz="1400" b="1" dirty="0"/>
              <a:t>top 10%</a:t>
            </a:r>
            <a:r>
              <a:rPr lang="zh-CN" altLang="en-US" sz="1400" b="1" dirty="0"/>
              <a:t>的数据</a:t>
            </a:r>
            <a:r>
              <a:rPr lang="zh-CN" altLang="en-US" sz="1400" dirty="0"/>
              <a:t>在全过程中</a:t>
            </a:r>
            <a:r>
              <a:rPr lang="zh-CN" altLang="en-US" sz="1400" b="1" dirty="0"/>
              <a:t>精确重复了</a:t>
            </a:r>
            <a:r>
              <a:rPr lang="en-US" altLang="zh-CN" sz="1400" b="1" dirty="0"/>
              <a:t>4</a:t>
            </a:r>
            <a:r>
              <a:rPr lang="zh-CN" altLang="en-US" sz="1400" b="1" dirty="0"/>
              <a:t>遍</a:t>
            </a:r>
            <a:r>
              <a:rPr lang="zh-CN" altLang="en-US" sz="1400" dirty="0"/>
              <a:t>，</a:t>
            </a:r>
            <a:endParaRPr lang="en-US" altLang="zh-CN" sz="14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但后</a:t>
            </a:r>
            <a:r>
              <a:rPr lang="en-US" altLang="zh-CN" sz="1400" dirty="0"/>
              <a:t>50%</a:t>
            </a:r>
            <a:r>
              <a:rPr lang="zh-CN" altLang="en-US" sz="1400" dirty="0"/>
              <a:t>的数据在全过程中只出现</a:t>
            </a:r>
            <a:r>
              <a:rPr lang="en-US" altLang="zh-CN" sz="1400" dirty="0"/>
              <a:t>1</a:t>
            </a:r>
            <a:r>
              <a:rPr lang="zh-CN" altLang="en-US" sz="1400" dirty="0"/>
              <a:t>次。</a:t>
            </a:r>
            <a:endParaRPr lang="en-US" altLang="zh-CN" sz="1400" dirty="0"/>
          </a:p>
        </p:txBody>
      </p:sp>
    </p:spTree>
    <p:extLst>
      <p:ext uri="{BB962C8B-B14F-4D97-AF65-F5344CB8AC3E}">
        <p14:creationId xmlns:p14="http://schemas.microsoft.com/office/powerpoint/2010/main" val="267023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17E540B-77FA-89A2-3C04-9B1AF8F1313D}"/>
              </a:ext>
            </a:extLst>
          </p:cNvPr>
          <p:cNvSpPr txBox="1"/>
          <p:nvPr/>
        </p:nvSpPr>
        <p:spPr>
          <a:xfrm>
            <a:off x="1398447" y="333000"/>
            <a:ext cx="77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Next</a:t>
            </a:r>
            <a:r>
              <a:rPr kumimoji="1" lang="zh-CN" altLang="en-US" sz="3600" b="1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 </a:t>
            </a:r>
            <a:r>
              <a:rPr kumimoji="1" lang="en-US" altLang="zh-CN" sz="3600" b="1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Token Prediction</a:t>
            </a:r>
            <a:endParaRPr kumimoji="1" lang="zh-CN" altLang="en-US" sz="3600" b="1" dirty="0">
              <a:solidFill>
                <a:prstClr val="black"/>
              </a:solidFill>
              <a:latin typeface="等线" panose="02110004020202020204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89FFBE-F03C-4DDC-08D3-6999798D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06" b="184"/>
          <a:stretch/>
        </p:blipFill>
        <p:spPr>
          <a:xfrm>
            <a:off x="691489" y="1410268"/>
            <a:ext cx="10217622" cy="469483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993EB3F8-A738-8B8C-3F32-D49637F381F5}"/>
              </a:ext>
            </a:extLst>
          </p:cNvPr>
          <p:cNvSpPr txBox="1"/>
          <p:nvPr/>
        </p:nvSpPr>
        <p:spPr>
          <a:xfrm>
            <a:off x="163168" y="6435782"/>
            <a:ext cx="3171435" cy="26526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/>
              <a:t>This page is credited to Prof. Kaifeng Lyu (IIIS).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277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7" y="333001"/>
            <a:ext cx="933779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脑海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-2.1-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开元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-2B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：课程学习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+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权重平均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86F79B-396D-E146-DD98-7814B1D1ECEB}"/>
              </a:ext>
            </a:extLst>
          </p:cNvPr>
          <p:cNvGrpSpPr/>
          <p:nvPr/>
        </p:nvGrpSpPr>
        <p:grpSpPr>
          <a:xfrm>
            <a:off x="841407" y="5550520"/>
            <a:ext cx="6158492" cy="1073128"/>
            <a:chOff x="841407" y="5550520"/>
            <a:chExt cx="615849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841407" y="5763239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5550520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模型训练：昇腾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6125187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数据处理：鲲鹏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2928424" y="5689592"/>
              <a:ext cx="292449" cy="658822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E08419-5BAA-3F48-0207-ECCC4457DB77}"/>
              </a:ext>
            </a:extLst>
          </p:cNvPr>
          <p:cNvGrpSpPr/>
          <p:nvPr/>
        </p:nvGrpSpPr>
        <p:grpSpPr>
          <a:xfrm>
            <a:off x="841407" y="4275664"/>
            <a:ext cx="10559024" cy="1102571"/>
            <a:chOff x="906961" y="4275664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06961" y="4597368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888872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全流程开源：开源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训练策略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275664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通常的“开源”：只开源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模型权重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2928424" y="4500946"/>
              <a:ext cx="292449" cy="774317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34C656B-618E-BA26-E6D6-107AC9EB548E}"/>
              </a:ext>
            </a:extLst>
          </p:cNvPr>
          <p:cNvGrpSpPr/>
          <p:nvPr/>
        </p:nvGrpSpPr>
        <p:grpSpPr>
          <a:xfrm>
            <a:off x="841407" y="1205413"/>
            <a:ext cx="10213444" cy="2964025"/>
            <a:chOff x="1120435" y="1205413"/>
            <a:chExt cx="10213444" cy="2964025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精炼数据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高效训练</a:t>
              </a:r>
            </a:p>
          </p:txBody>
        </p:sp>
        <p:sp>
          <p:nvSpPr>
            <p:cNvPr id="9" name="内容占位符 3">
              <a:extLst>
                <a:ext uri="{FF2B5EF4-FFF2-40B4-BE49-F238E27FC236}">
                  <a16:creationId xmlns:a16="http://schemas.microsoft.com/office/drawing/2014/main" id="{720E5908-9F57-394C-9C96-8FE7F72DBA64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2449054"/>
              <a:ext cx="4194801" cy="47561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多阶段调整数据比例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内容占位符 3">
              <a:extLst>
                <a:ext uri="{FF2B5EF4-FFF2-40B4-BE49-F238E27FC236}">
                  <a16:creationId xmlns:a16="http://schemas.microsoft.com/office/drawing/2014/main" id="{49D2CB47-8596-4AF5-9869-8BFAF4D6024D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877684"/>
              <a:ext cx="4934060" cy="46415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提出分位标定法比较数据质量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内容占位符 3">
              <a:extLst>
                <a:ext uri="{FF2B5EF4-FFF2-40B4-BE49-F238E27FC236}">
                  <a16:creationId xmlns:a16="http://schemas.microsoft.com/office/drawing/2014/main" id="{B27930C8-89BA-202C-3B55-48C0C9C80E78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205413"/>
              <a:ext cx="4934060" cy="48682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Kaiyuan-Spark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：高效全局去重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更少的数据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内容占位符 3">
              <a:extLst>
                <a:ext uri="{FF2B5EF4-FFF2-40B4-BE49-F238E27FC236}">
                  <a16:creationId xmlns:a16="http://schemas.microsoft.com/office/drawing/2014/main" id="{C17153BE-F72F-CFDC-8C0D-03947C60822B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075675"/>
              <a:ext cx="3462604" cy="47561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多领域混合课程学习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内容占位符 3">
              <a:extLst>
                <a:ext uri="{FF2B5EF4-FFF2-40B4-BE49-F238E27FC236}">
                  <a16:creationId xmlns:a16="http://schemas.microsoft.com/office/drawing/2014/main" id="{93045B35-C4D4-D704-E4A9-FC4833A806DE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695671"/>
              <a:ext cx="3781248" cy="473767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Checkpoint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权重平均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更高效的训练策略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DCEAF7"/>
                </a:highlight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E9560B23-855F-6BF7-2B84-E026E802A4D0}"/>
                </a:ext>
              </a:extLst>
            </p:cNvPr>
            <p:cNvSpPr/>
            <p:nvPr/>
          </p:nvSpPr>
          <p:spPr>
            <a:xfrm>
              <a:off x="6650488" y="2537506"/>
              <a:ext cx="292449" cy="1604414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28424" y="1582737"/>
              <a:ext cx="292449" cy="19637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E9AC9E05-AC67-D0C8-5AA3-EC5FBF1D6675}"/>
                </a:ext>
              </a:extLst>
            </p:cNvPr>
            <p:cNvSpPr/>
            <p:nvPr/>
          </p:nvSpPr>
          <p:spPr>
            <a:xfrm>
              <a:off x="5515271" y="1319213"/>
              <a:ext cx="185442" cy="82685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31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312E75-5D65-F7FE-184C-7070F34CB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42" y="2152950"/>
            <a:ext cx="5381711" cy="153037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9B9D909-71DA-7BD9-E82E-79C2A90B34D0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训练策略：课程学习预训练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5BE882B-5E54-350C-0130-0FB3A061E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118" y="3683321"/>
            <a:ext cx="4931759" cy="282816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840D32-F245-9118-9F6A-74B60C4D0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850" y="1159755"/>
            <a:ext cx="4255397" cy="5243815"/>
          </a:xfrm>
          <a:prstGeom prst="rect">
            <a:avLst/>
          </a:prstGeom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0EC4AA02-B3E5-210E-D9D7-3754692288F6}"/>
              </a:ext>
            </a:extLst>
          </p:cNvPr>
          <p:cNvSpPr txBox="1">
            <a:spLocks/>
          </p:cNvSpPr>
          <p:nvPr/>
        </p:nvSpPr>
        <p:spPr>
          <a:xfrm>
            <a:off x="693744" y="1273995"/>
            <a:ext cx="5624506" cy="81515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观察</a:t>
            </a:r>
            <a:r>
              <a:rPr lang="zh-CN" altLang="en-US" sz="1800" dirty="0"/>
              <a:t>：</a:t>
            </a:r>
            <a:r>
              <a:rPr lang="zh-CN" altLang="en-US" sz="1800" b="1" dirty="0"/>
              <a:t>学习率不衰减</a:t>
            </a:r>
            <a:r>
              <a:rPr lang="zh-CN" altLang="en-US" sz="1800" dirty="0"/>
              <a:t>时，对</a:t>
            </a:r>
            <a:r>
              <a:rPr lang="zh-CN" altLang="en-US" sz="1800" b="1" dirty="0"/>
              <a:t>样本</a:t>
            </a:r>
            <a:r>
              <a:rPr lang="zh-CN" altLang="en-US" sz="1800" dirty="0"/>
              <a:t>根据</a:t>
            </a:r>
            <a:r>
              <a:rPr lang="zh-CN" altLang="en-US" sz="1800" b="1" dirty="0"/>
              <a:t>质量打分排序</a:t>
            </a:r>
            <a:r>
              <a:rPr lang="zh-CN" altLang="en-US" sz="1800" dirty="0"/>
              <a:t>（课程学习） ，将高质量样本后置，能</a:t>
            </a:r>
            <a:r>
              <a:rPr lang="zh-CN" altLang="en-US" sz="1800" b="1" dirty="0"/>
              <a:t>提高训练效率</a:t>
            </a:r>
            <a:r>
              <a:rPr lang="zh-CN" altLang="en-US" sz="1800" dirty="0"/>
              <a:t>。</a:t>
            </a: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50E675C6-A1D5-7DB6-152E-BAEDC6C37FEB}"/>
              </a:ext>
            </a:extLst>
          </p:cNvPr>
          <p:cNvCxnSpPr/>
          <p:nvPr/>
        </p:nvCxnSpPr>
        <p:spPr>
          <a:xfrm>
            <a:off x="6419850" y="1273995"/>
            <a:ext cx="0" cy="5184370"/>
          </a:xfrm>
          <a:prstGeom prst="line">
            <a:avLst/>
          </a:prstGeom>
          <a:ln w="19050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3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E33E2DA8-E86D-4983-DBC3-25FF6A032073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训练策略：课程学习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+</a:t>
            </a:r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权重平均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D88FF0-69CC-91E1-7A38-52CA1398F01C}"/>
              </a:ext>
            </a:extLst>
          </p:cNvPr>
          <p:cNvSpPr txBox="1">
            <a:spLocks/>
          </p:cNvSpPr>
          <p:nvPr/>
        </p:nvSpPr>
        <p:spPr>
          <a:xfrm>
            <a:off x="1045323" y="1332412"/>
            <a:ext cx="7350085" cy="448763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挑战</a:t>
            </a:r>
            <a:r>
              <a:rPr lang="en-US" altLang="zh-CN" sz="1800" b="1" dirty="0"/>
              <a:t>1</a:t>
            </a:r>
            <a:r>
              <a:rPr lang="zh-CN" altLang="en-US" sz="1800" dirty="0"/>
              <a:t>：学习率不衰减，课程学习有效但</a:t>
            </a:r>
            <a:r>
              <a:rPr lang="zh-CN" altLang="en-US" sz="1800" b="1" dirty="0"/>
              <a:t>训练噪声更大</a:t>
            </a:r>
            <a:r>
              <a:rPr lang="zh-CN" altLang="en-US" sz="1800" dirty="0"/>
              <a:t>，训练</a:t>
            </a:r>
            <a:r>
              <a:rPr lang="en-US" altLang="zh-CN" sz="1800" dirty="0"/>
              <a:t>Loss</a:t>
            </a:r>
            <a:r>
              <a:rPr lang="zh-CN" altLang="en-US" sz="1800" dirty="0"/>
              <a:t>更高。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DF7CFA5D-0717-3B28-E201-58D1BDAB4D0A}"/>
              </a:ext>
            </a:extLst>
          </p:cNvPr>
          <p:cNvSpPr txBox="1">
            <a:spLocks/>
          </p:cNvSpPr>
          <p:nvPr/>
        </p:nvSpPr>
        <p:spPr>
          <a:xfrm>
            <a:off x="1045323" y="1974187"/>
            <a:ext cx="8823285" cy="74647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解决方法</a:t>
            </a:r>
            <a:r>
              <a:rPr lang="zh-CN" altLang="en-US" sz="1800" dirty="0"/>
              <a:t>：</a:t>
            </a:r>
            <a:r>
              <a:rPr lang="zh-CN" altLang="en-US" sz="1800" b="1" dirty="0"/>
              <a:t>多</a:t>
            </a:r>
            <a:r>
              <a:rPr lang="en-US" altLang="zh-CN" sz="1800" b="1" dirty="0"/>
              <a:t>Checkpoint</a:t>
            </a:r>
            <a:r>
              <a:rPr lang="zh-CN" altLang="en-US" sz="1800" b="1" dirty="0"/>
              <a:t>做权重平均（例，</a:t>
            </a:r>
            <a:r>
              <a:rPr lang="en-US" altLang="zh-CN" sz="1800" b="1" dirty="0"/>
              <a:t>Exponential Moving Average, EMA</a:t>
            </a:r>
            <a:r>
              <a:rPr lang="zh-CN" altLang="en-US" sz="1800" b="1" dirty="0"/>
              <a:t>）</a:t>
            </a:r>
            <a:r>
              <a:rPr lang="zh-CN" altLang="en-US" sz="1800" dirty="0"/>
              <a:t>，降低噪声影响。</a:t>
            </a:r>
            <a:r>
              <a:rPr lang="en-US" altLang="zh-CN" sz="1800" dirty="0">
                <a:highlight>
                  <a:srgbClr val="D9F2D0"/>
                </a:highlight>
              </a:rPr>
              <a:t>Curriculum Model Average (CMA)</a:t>
            </a:r>
            <a:r>
              <a:rPr lang="zh-CN" altLang="en-US" sz="1800" dirty="0">
                <a:highlight>
                  <a:srgbClr val="D9F2D0"/>
                </a:highlight>
              </a:rPr>
              <a:t>：课程学习</a:t>
            </a:r>
            <a:r>
              <a:rPr lang="en-US" altLang="zh-CN" sz="1800" dirty="0">
                <a:highlight>
                  <a:srgbClr val="D9F2D0"/>
                </a:highlight>
              </a:rPr>
              <a:t>+</a:t>
            </a:r>
            <a:r>
              <a:rPr lang="zh-CN" altLang="en-US" sz="1800" dirty="0">
                <a:highlight>
                  <a:srgbClr val="D9F2D0"/>
                </a:highlight>
              </a:rPr>
              <a:t>权重平均</a:t>
            </a:r>
            <a:r>
              <a:rPr lang="zh-CN" altLang="en-US" sz="1800" dirty="0"/>
              <a:t>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E2787DE-1581-61F5-5926-C74005584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23" y="4073220"/>
            <a:ext cx="5305385" cy="2590666"/>
          </a:xfrm>
          <a:prstGeom prst="rect">
            <a:avLst/>
          </a:prstGeom>
          <a:ln>
            <a:noFill/>
          </a:ln>
        </p:spPr>
      </p:pic>
      <p:sp>
        <p:nvSpPr>
          <p:cNvPr id="9" name="文本占位符 2">
            <a:extLst>
              <a:ext uri="{FF2B5EF4-FFF2-40B4-BE49-F238E27FC236}">
                <a16:creationId xmlns:a16="http://schemas.microsoft.com/office/drawing/2014/main" id="{F1D86EAC-B04C-2566-1096-38CC4C5ADB50}"/>
              </a:ext>
            </a:extLst>
          </p:cNvPr>
          <p:cNvSpPr txBox="1">
            <a:spLocks/>
          </p:cNvSpPr>
          <p:nvPr/>
        </p:nvSpPr>
        <p:spPr>
          <a:xfrm>
            <a:off x="6724927" y="4232322"/>
            <a:ext cx="4625935" cy="1650223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600" dirty="0"/>
              <a:t>不同学习率衰减程度下做消融实验，</a:t>
            </a:r>
            <a:endParaRPr lang="en-US" altLang="zh-CN" sz="16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600" dirty="0"/>
              <a:t>（</a:t>
            </a:r>
            <a:r>
              <a:rPr lang="en-US" altLang="zh-CN" sz="1600" dirty="0"/>
              <a:t>1</a:t>
            </a:r>
            <a:r>
              <a:rPr lang="zh-CN" altLang="en-US" sz="1600" dirty="0"/>
              <a:t>）</a:t>
            </a:r>
            <a:r>
              <a:rPr lang="en-US" altLang="zh-CN" sz="1600" dirty="0"/>
              <a:t>CMA (</a:t>
            </a:r>
            <a:r>
              <a:rPr lang="en-US" altLang="zh-CN" sz="1600" dirty="0" err="1"/>
              <a:t>Ascend+EMA</a:t>
            </a:r>
            <a:r>
              <a:rPr lang="en-US" altLang="zh-CN" sz="1600" dirty="0"/>
              <a:t>)</a:t>
            </a:r>
            <a:r>
              <a:rPr lang="zh-CN" altLang="en-US" sz="1600" dirty="0"/>
              <a:t>优于</a:t>
            </a:r>
            <a:r>
              <a:rPr lang="en-US" altLang="zh-CN" sz="1600" dirty="0" err="1"/>
              <a:t>Uniform+WSD</a:t>
            </a:r>
            <a:r>
              <a:rPr lang="zh-CN" altLang="en-US" sz="1600" dirty="0"/>
              <a:t>（通常做法，非课程学习</a:t>
            </a:r>
            <a:r>
              <a:rPr lang="en-US" altLang="zh-CN" sz="1600" dirty="0"/>
              <a:t>+</a:t>
            </a:r>
            <a:r>
              <a:rPr lang="zh-CN" altLang="en-US" sz="1600" dirty="0"/>
              <a:t>无权重平均）。</a:t>
            </a:r>
            <a:endParaRPr lang="en-US" altLang="zh-CN" sz="1600" dirty="0"/>
          </a:p>
          <a:p>
            <a:pPr marL="0" lvl="1" indent="0">
              <a:lnSpc>
                <a:spcPct val="120000"/>
              </a:lnSpc>
              <a:buNone/>
            </a:pPr>
            <a:r>
              <a:rPr lang="zh-CN" altLang="en-US" sz="1600" dirty="0"/>
              <a:t>（</a:t>
            </a:r>
            <a:r>
              <a:rPr lang="en-US" altLang="zh-CN" sz="1600" dirty="0"/>
              <a:t>2</a:t>
            </a:r>
            <a:r>
              <a:rPr lang="zh-CN" altLang="en-US" sz="1600" dirty="0"/>
              <a:t>）也优于</a:t>
            </a:r>
            <a:r>
              <a:rPr lang="en-US" altLang="zh-CN" sz="1600" dirty="0" err="1"/>
              <a:t>Ascend+Decay</a:t>
            </a:r>
            <a:r>
              <a:rPr lang="zh-CN" altLang="en-US" sz="1600" dirty="0"/>
              <a:t>（课程学习</a:t>
            </a:r>
            <a:r>
              <a:rPr lang="en-US" altLang="zh-CN" sz="1600" dirty="0"/>
              <a:t>+</a:t>
            </a:r>
            <a:r>
              <a:rPr lang="zh-CN" altLang="en-US" sz="1600" dirty="0"/>
              <a:t>无权重平均）或</a:t>
            </a:r>
            <a:r>
              <a:rPr lang="en-US" altLang="zh-CN" sz="1600" dirty="0" err="1"/>
              <a:t>Uniform+EMA</a:t>
            </a:r>
            <a:r>
              <a:rPr lang="zh-CN" altLang="en-US" sz="1600" dirty="0"/>
              <a:t>（非课程学习</a:t>
            </a:r>
            <a:r>
              <a:rPr lang="en-US" altLang="zh-CN" sz="1600" dirty="0"/>
              <a:t>+</a:t>
            </a:r>
            <a:r>
              <a:rPr lang="zh-CN" altLang="en-US" sz="1600" dirty="0"/>
              <a:t>权重平均）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C4D9371-A07D-84BD-8009-6D1E25826C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323" y="2873062"/>
            <a:ext cx="10001323" cy="10477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6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2FEFD8C-182B-6EA8-ADE7-4BCBA9001BE7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训练策略：多领域课程学习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06C816-583D-4400-2E8B-A0BA89E6AB85}"/>
              </a:ext>
            </a:extLst>
          </p:cNvPr>
          <p:cNvSpPr txBox="1">
            <a:spLocks/>
          </p:cNvSpPr>
          <p:nvPr/>
        </p:nvSpPr>
        <p:spPr>
          <a:xfrm>
            <a:off x="975326" y="1122611"/>
            <a:ext cx="8206773" cy="46210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b="1" dirty="0"/>
              <a:t>挑战</a:t>
            </a:r>
            <a:r>
              <a:rPr lang="en-US" altLang="zh-CN" sz="1800" b="1" dirty="0"/>
              <a:t>2</a:t>
            </a:r>
            <a:r>
              <a:rPr lang="zh-CN" altLang="en-US" sz="1800" dirty="0"/>
              <a:t>：如何建构</a:t>
            </a:r>
            <a:r>
              <a:rPr lang="zh-CN" altLang="en-US" sz="1800" b="1" dirty="0"/>
              <a:t>多领域的课程学习</a:t>
            </a:r>
            <a:r>
              <a:rPr lang="zh-CN" altLang="en-US" sz="1800" dirty="0"/>
              <a:t>，保证</a:t>
            </a:r>
            <a:r>
              <a:rPr lang="zh-CN" altLang="en-US" sz="1800" b="1" dirty="0"/>
              <a:t>领域间均匀</a:t>
            </a:r>
            <a:r>
              <a:rPr lang="zh-CN" altLang="en-US" sz="1800" dirty="0"/>
              <a:t>同时对</a:t>
            </a:r>
            <a:r>
              <a:rPr lang="zh-CN" altLang="en-US" sz="1800" b="1" dirty="0"/>
              <a:t>领域内数据排序</a:t>
            </a:r>
            <a:r>
              <a:rPr lang="zh-CN" altLang="en-US" sz="1800" dirty="0"/>
              <a:t>？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1235E28B-68E0-C87F-8FE8-1CCE6BDFD2C7}"/>
              </a:ext>
            </a:extLst>
          </p:cNvPr>
          <p:cNvGrpSpPr/>
          <p:nvPr/>
        </p:nvGrpSpPr>
        <p:grpSpPr>
          <a:xfrm>
            <a:off x="8388184" y="1928153"/>
            <a:ext cx="3537083" cy="3826009"/>
            <a:chOff x="8388184" y="1984241"/>
            <a:chExt cx="3537083" cy="3826009"/>
          </a:xfrm>
        </p:grpSpPr>
        <p:sp>
          <p:nvSpPr>
            <p:cNvPr id="9" name="文本占位符 2">
              <a:extLst>
                <a:ext uri="{FF2B5EF4-FFF2-40B4-BE49-F238E27FC236}">
                  <a16:creationId xmlns:a16="http://schemas.microsoft.com/office/drawing/2014/main" id="{DE5E1697-4358-6E2C-3620-E3E366C0F180}"/>
                </a:ext>
              </a:extLst>
            </p:cNvPr>
            <p:cNvSpPr txBox="1">
              <a:spLocks/>
            </p:cNvSpPr>
            <p:nvPr/>
          </p:nvSpPr>
          <p:spPr>
            <a:xfrm>
              <a:off x="8526323" y="1984241"/>
              <a:ext cx="3251696" cy="36948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zh-CN" altLang="en-US" sz="1600" b="1" dirty="0"/>
                <a:t>解决思路</a:t>
              </a:r>
              <a:r>
                <a:rPr lang="zh-CN" altLang="en-US" sz="1600" dirty="0"/>
                <a:t>：逐个击破，分而治之</a:t>
              </a:r>
            </a:p>
          </p:txBody>
        </p:sp>
        <p:sp>
          <p:nvSpPr>
            <p:cNvPr id="10" name="文本占位符 2">
              <a:extLst>
                <a:ext uri="{FF2B5EF4-FFF2-40B4-BE49-F238E27FC236}">
                  <a16:creationId xmlns:a16="http://schemas.microsoft.com/office/drawing/2014/main" id="{3B22E7C6-5163-0204-3A8A-2C067292D12B}"/>
                </a:ext>
              </a:extLst>
            </p:cNvPr>
            <p:cNvSpPr txBox="1">
              <a:spLocks/>
            </p:cNvSpPr>
            <p:nvPr/>
          </p:nvSpPr>
          <p:spPr>
            <a:xfrm>
              <a:off x="8526322" y="2619512"/>
              <a:ext cx="3290971" cy="672742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sz="1600" dirty="0"/>
                <a:t>1. </a:t>
              </a:r>
              <a:r>
                <a:rPr lang="zh-CN" altLang="en-US" sz="1600" dirty="0"/>
                <a:t>做领域内排序，保证领域内数据质量逐渐变高；</a:t>
              </a:r>
              <a:endParaRPr lang="en-US" altLang="zh-CN" sz="1600" dirty="0"/>
            </a:p>
            <a:p>
              <a:pPr marL="285750" lvl="1" indent="-285750">
                <a:lnSpc>
                  <a:spcPct val="120000"/>
                </a:lnSpc>
              </a:pPr>
              <a:endParaRPr lang="zh-CN" altLang="en-US" sz="1600" dirty="0"/>
            </a:p>
          </p:txBody>
        </p:sp>
        <p:sp>
          <p:nvSpPr>
            <p:cNvPr id="11" name="文本占位符 2">
              <a:extLst>
                <a:ext uri="{FF2B5EF4-FFF2-40B4-BE49-F238E27FC236}">
                  <a16:creationId xmlns:a16="http://schemas.microsoft.com/office/drawing/2014/main" id="{FC9520B5-FFDA-8306-6BB1-A27D9F3EC8A0}"/>
                </a:ext>
              </a:extLst>
            </p:cNvPr>
            <p:cNvSpPr txBox="1">
              <a:spLocks/>
            </p:cNvSpPr>
            <p:nvPr/>
          </p:nvSpPr>
          <p:spPr>
            <a:xfrm>
              <a:off x="8526322" y="3465421"/>
              <a:ext cx="3324309" cy="1036729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sz="1600" dirty="0"/>
                <a:t>2. </a:t>
              </a:r>
              <a:r>
                <a:rPr lang="zh-CN" altLang="en-US" sz="1600" dirty="0"/>
                <a:t>通过对</a:t>
              </a:r>
              <a:r>
                <a:rPr lang="en-US" altLang="zh-CN" sz="1600" dirty="0"/>
                <a:t>rescale</a:t>
              </a:r>
              <a:r>
                <a:rPr lang="zh-CN" altLang="en-US" sz="1600" dirty="0"/>
                <a:t>后的全局</a:t>
              </a:r>
              <a:r>
                <a:rPr lang="en-US" altLang="zh-CN" sz="1600" dirty="0"/>
                <a:t>ranking</a:t>
              </a:r>
              <a:r>
                <a:rPr lang="zh-CN" altLang="en-US" sz="1600" dirty="0"/>
                <a:t>排序，实现领域间比例均衡，领域内质量升序。</a:t>
              </a:r>
              <a:endParaRPr lang="en-US" altLang="zh-CN" sz="1600" dirty="0"/>
            </a:p>
            <a:p>
              <a:pPr marL="285750" lvl="1" indent="-285750">
                <a:lnSpc>
                  <a:spcPct val="120000"/>
                </a:lnSpc>
              </a:pPr>
              <a:endParaRPr lang="zh-CN" altLang="en-US" sz="1600" dirty="0"/>
            </a:p>
          </p:txBody>
        </p:sp>
        <p:sp>
          <p:nvSpPr>
            <p:cNvPr id="12" name="文本占位符 2">
              <a:extLst>
                <a:ext uri="{FF2B5EF4-FFF2-40B4-BE49-F238E27FC236}">
                  <a16:creationId xmlns:a16="http://schemas.microsoft.com/office/drawing/2014/main" id="{7D1CA76B-51C7-E927-A559-37F586315C35}"/>
                </a:ext>
              </a:extLst>
            </p:cNvPr>
            <p:cNvSpPr txBox="1">
              <a:spLocks/>
            </p:cNvSpPr>
            <p:nvPr/>
          </p:nvSpPr>
          <p:spPr>
            <a:xfrm>
              <a:off x="8526322" y="4675317"/>
              <a:ext cx="3324309" cy="979405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r>
                <a:rPr lang="en-US" altLang="zh-CN" sz="1600" dirty="0"/>
                <a:t>3. </a:t>
              </a:r>
              <a:r>
                <a:rPr lang="zh-CN" altLang="en-US" sz="1600" dirty="0"/>
                <a:t>调整</a:t>
              </a:r>
              <a:r>
                <a:rPr lang="en-US" altLang="zh-CN" sz="1600" dirty="0"/>
                <a:t>LR schedule</a:t>
              </a:r>
              <a:r>
                <a:rPr lang="zh-CN" altLang="en-US" sz="1600" dirty="0"/>
                <a:t>保证充分学习高质量数据；训练末段的</a:t>
              </a:r>
              <a:r>
                <a:rPr lang="en-US" altLang="zh-CN" sz="1600" dirty="0"/>
                <a:t>Checkpoints</a:t>
              </a:r>
              <a:r>
                <a:rPr lang="zh-CN" altLang="en-US" sz="1600" dirty="0"/>
                <a:t>做权重平均。</a:t>
              </a:r>
            </a:p>
          </p:txBody>
        </p:sp>
        <p:sp>
          <p:nvSpPr>
            <p:cNvPr id="4" name="文本占位符 2">
              <a:extLst>
                <a:ext uri="{FF2B5EF4-FFF2-40B4-BE49-F238E27FC236}">
                  <a16:creationId xmlns:a16="http://schemas.microsoft.com/office/drawing/2014/main" id="{516E8E66-992F-00AA-A804-543A2D7808CB}"/>
                </a:ext>
              </a:extLst>
            </p:cNvPr>
            <p:cNvSpPr txBox="1">
              <a:spLocks/>
            </p:cNvSpPr>
            <p:nvPr/>
          </p:nvSpPr>
          <p:spPr>
            <a:xfrm>
              <a:off x="8388184" y="2506120"/>
              <a:ext cx="3537083" cy="330413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lnSpc>
                  <a:spcPct val="120000"/>
                </a:lnSpc>
                <a:buNone/>
              </a:pPr>
              <a:endParaRPr lang="zh-CN" altLang="en-US" sz="1600" dirty="0"/>
            </a:p>
          </p:txBody>
        </p:sp>
      </p:grpSp>
      <p:pic>
        <p:nvPicPr>
          <p:cNvPr id="8" name="图片 7" descr="日程表&#10;&#10;AI 生成的内容可能不正确。">
            <a:extLst>
              <a:ext uri="{FF2B5EF4-FFF2-40B4-BE49-F238E27FC236}">
                <a16:creationId xmlns:a16="http://schemas.microsoft.com/office/drawing/2014/main" id="{247DE302-8BF6-DC81-0BCE-455ABAC39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65" y="1668086"/>
            <a:ext cx="7159719" cy="50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4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1E572-17C8-E83D-BE98-3A5AD0CAA520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训练策略：学习率调度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&amp;</a:t>
            </a:r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损失曲线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占位符 2">
                <a:extLst>
                  <a:ext uri="{FF2B5EF4-FFF2-40B4-BE49-F238E27FC236}">
                    <a16:creationId xmlns:a16="http://schemas.microsoft.com/office/drawing/2014/main" id="{4DFB9009-A8D3-5E68-1DCA-24007A3D3F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9363" y="1327757"/>
                <a:ext cx="6101234" cy="1853593"/>
              </a:xfrm>
              <a:prstGeom prst="rect">
                <a:avLst/>
              </a:prstGeom>
              <a:ln w="38100">
                <a:noFill/>
              </a:ln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lvl="1" indent="-285750">
                  <a:lnSpc>
                    <a:spcPct val="120000"/>
                  </a:lnSpc>
                </a:pPr>
                <a:r>
                  <a:rPr lang="zh-CN" altLang="en-US" sz="1800" dirty="0"/>
                  <a:t>学习率调度：采用</a:t>
                </a:r>
                <a:r>
                  <a:rPr lang="en-US" altLang="zh-CN" sz="1800" dirty="0"/>
                  <a:t>Warmup-Stable-Decay Schedule, Sqrt-Cube Decay</a:t>
                </a:r>
                <a:r>
                  <a:rPr lang="zh-CN" altLang="en-US" sz="1800" dirty="0"/>
                  <a:t>。</a:t>
                </a:r>
                <a:endParaRPr lang="en-US" altLang="zh-CN" sz="1800" dirty="0"/>
              </a:p>
              <a:p>
                <a:pPr marL="0" lvl="1" indent="0">
                  <a:lnSpc>
                    <a:spcPct val="120000"/>
                  </a:lnSpc>
                  <a:buNone/>
                </a:pPr>
                <a:endParaRPr lang="en-US" altLang="zh-CN" sz="1800" dirty="0"/>
              </a:p>
              <a:p>
                <a:pPr marL="285750" lvl="1" indent="-285750">
                  <a:lnSpc>
                    <a:spcPct val="120000"/>
                  </a:lnSpc>
                </a:pPr>
                <a:r>
                  <a:rPr lang="en-US" altLang="zh-CN" sz="1800" dirty="0"/>
                  <a:t>Ending LR</a:t>
                </a:r>
                <a:r>
                  <a:rPr lang="zh-CN" altLang="en-US" sz="1800" dirty="0"/>
                  <a:t>为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latin typeface="Cambria Math" panose="02040503050406030204" pitchFamily="18" charset="0"/>
                      </a:rPr>
                      <m:t>6×</m:t>
                    </m:r>
                    <m:sSup>
                      <m:sSupPr>
                        <m:ctrlP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8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  <m:r>
                      <a:rPr lang="zh-CN" altLang="en-US" sz="1800" i="1">
                        <a:latin typeface="Cambria Math" panose="02040503050406030204" pitchFamily="18" charset="0"/>
                      </a:rPr>
                      <m:t>，</m:t>
                    </m:r>
                  </m:oMath>
                </a14:m>
                <a:r>
                  <a:rPr lang="zh-CN" altLang="en-US" sz="1800" b="0" dirty="0"/>
                  <a:t>结合</a:t>
                </a:r>
                <a:r>
                  <a:rPr lang="zh-CN" altLang="en-US" sz="1800" dirty="0"/>
                  <a:t>课程学习设计，保证高质量数据能在合适的学习率下学习。</a:t>
                </a:r>
                <a:endParaRPr lang="en-US" altLang="zh-CN" sz="1800" b="0" dirty="0"/>
              </a:p>
              <a:p>
                <a:pPr marL="285750" lvl="1" indent="-285750">
                  <a:lnSpc>
                    <a:spcPct val="120000"/>
                  </a:lnSpc>
                </a:pPr>
                <a:endParaRPr lang="zh-CN" altLang="en-US" sz="1800" dirty="0"/>
              </a:p>
            </p:txBody>
          </p:sp>
        </mc:Choice>
        <mc:Fallback xmlns="">
          <p:sp>
            <p:nvSpPr>
              <p:cNvPr id="12" name="文本占位符 2">
                <a:extLst>
                  <a:ext uri="{FF2B5EF4-FFF2-40B4-BE49-F238E27FC236}">
                    <a16:creationId xmlns:a16="http://schemas.microsoft.com/office/drawing/2014/main" id="{4DFB9009-A8D3-5E68-1DCA-24007A3D3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363" y="1327757"/>
                <a:ext cx="6101234" cy="1853593"/>
              </a:xfrm>
              <a:prstGeom prst="rect">
                <a:avLst/>
              </a:prstGeom>
              <a:blipFill>
                <a:blip r:embed="rId4"/>
                <a:stretch>
                  <a:fillRect l="-599" t="-329" r="-599" b="-427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D25DBCE7-0F3B-0167-662D-AEB4D37784FC}"/>
              </a:ext>
            </a:extLst>
          </p:cNvPr>
          <p:cNvGrpSpPr/>
          <p:nvPr/>
        </p:nvGrpSpPr>
        <p:grpSpPr>
          <a:xfrm>
            <a:off x="5889051" y="2068073"/>
            <a:ext cx="4260080" cy="376073"/>
            <a:chOff x="6340603" y="2610867"/>
            <a:chExt cx="4730099" cy="44211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26AC367-2DF4-CB93-D226-E0F0DFCFF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5810" y="2610867"/>
              <a:ext cx="2684892" cy="37968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929FA0C-798F-3EDF-FDC7-A764E3E4A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0603" y="2610867"/>
              <a:ext cx="1707387" cy="4421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FE437D7C-F9EB-6A0E-9686-45D8D36E0356}"/>
              </a:ext>
            </a:extLst>
          </p:cNvPr>
          <p:cNvSpPr txBox="1">
            <a:spLocks/>
          </p:cNvSpPr>
          <p:nvPr/>
        </p:nvSpPr>
        <p:spPr>
          <a:xfrm>
            <a:off x="5800034" y="3220871"/>
            <a:ext cx="5623142" cy="54169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400" dirty="0"/>
              <a:t>下图中</a:t>
            </a:r>
            <a:r>
              <a:rPr lang="en-US" altLang="zh-CN" sz="1400" dirty="0"/>
              <a:t>Validation set</a:t>
            </a:r>
            <a:r>
              <a:rPr lang="zh-CN" altLang="en-US" sz="1400" dirty="0"/>
              <a:t>为</a:t>
            </a:r>
            <a:r>
              <a:rPr lang="en-US" altLang="zh-CN" sz="1400" dirty="0"/>
              <a:t>DCLM</a:t>
            </a:r>
            <a:r>
              <a:rPr lang="zh-CN" altLang="en-US" sz="1400" dirty="0"/>
              <a:t>的</a:t>
            </a:r>
            <a:r>
              <a:rPr lang="en-US" altLang="zh-CN" sz="1400" dirty="0"/>
              <a:t>high-quality</a:t>
            </a:r>
            <a:r>
              <a:rPr lang="zh-CN" altLang="en-US" sz="1400" dirty="0"/>
              <a:t>子集，因此后</a:t>
            </a:r>
            <a:r>
              <a:rPr lang="en-US" altLang="zh-CN" sz="1400" dirty="0"/>
              <a:t>3</a:t>
            </a:r>
            <a:r>
              <a:rPr lang="zh-CN" altLang="en-US" sz="1400" dirty="0"/>
              <a:t>个阶段数据分布中数学代码增加时，</a:t>
            </a:r>
            <a:r>
              <a:rPr lang="en-US" altLang="zh-CN" sz="1400" dirty="0"/>
              <a:t>validation loss</a:t>
            </a:r>
            <a:r>
              <a:rPr lang="zh-CN" altLang="en-US" sz="1400" dirty="0"/>
              <a:t>由于数据分布变化而升高。</a:t>
            </a:r>
          </a:p>
        </p:txBody>
      </p:sp>
      <p:pic>
        <p:nvPicPr>
          <p:cNvPr id="7" name="图片 6" descr="图表&#10;&#10;AI 生成的内容可能不正确。">
            <a:extLst>
              <a:ext uri="{FF2B5EF4-FFF2-40B4-BE49-F238E27FC236}">
                <a16:creationId xmlns:a16="http://schemas.microsoft.com/office/drawing/2014/main" id="{F0A57B4D-8D4E-8FAE-4B8E-B701B0F4C7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364" y="3916530"/>
            <a:ext cx="4909142" cy="2391705"/>
          </a:xfrm>
          <a:prstGeom prst="rect">
            <a:avLst/>
          </a:prstGeom>
        </p:spPr>
      </p:pic>
      <p:pic>
        <p:nvPicPr>
          <p:cNvPr id="10" name="图片 9" descr="图表, 瀑布图&#10;&#10;AI 生成的内容可能不正确。">
            <a:extLst>
              <a:ext uri="{FF2B5EF4-FFF2-40B4-BE49-F238E27FC236}">
                <a16:creationId xmlns:a16="http://schemas.microsoft.com/office/drawing/2014/main" id="{2935CCE3-D602-1147-959E-50F9CADB73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4" y="1396394"/>
            <a:ext cx="4909143" cy="2391705"/>
          </a:xfrm>
          <a:prstGeom prst="rect">
            <a:avLst/>
          </a:prstGeom>
        </p:spPr>
      </p:pic>
      <p:pic>
        <p:nvPicPr>
          <p:cNvPr id="16" name="图片 15" descr="图表&#10;&#10;AI 生成的内容可能不正确。">
            <a:extLst>
              <a:ext uri="{FF2B5EF4-FFF2-40B4-BE49-F238E27FC236}">
                <a16:creationId xmlns:a16="http://schemas.microsoft.com/office/drawing/2014/main" id="{9C12C939-2714-395F-37D5-CAFD1E25A2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5" y="3916530"/>
            <a:ext cx="4909142" cy="239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4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7" y="333001"/>
            <a:ext cx="871454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脑海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-2.1-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开元</a:t>
            </a:r>
            <a:r>
              <a:rPr kumimoji="1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-2B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t>：全国产算力稳定训练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886F79B-396D-E146-DD98-7814B1D1ECEB}"/>
              </a:ext>
            </a:extLst>
          </p:cNvPr>
          <p:cNvGrpSpPr/>
          <p:nvPr/>
        </p:nvGrpSpPr>
        <p:grpSpPr>
          <a:xfrm>
            <a:off x="841407" y="5550520"/>
            <a:ext cx="6158492" cy="1073128"/>
            <a:chOff x="841407" y="5550520"/>
            <a:chExt cx="615849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841407" y="5763239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5550520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模型训练：昇腾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highlight>
                    <a:srgbClr val="DCEAF7"/>
                  </a:highlight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6125187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数据处理：鲲鹏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2928424" y="5689592"/>
              <a:ext cx="292449" cy="658822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5DE08419-5BAA-3F48-0207-ECCC4457DB77}"/>
              </a:ext>
            </a:extLst>
          </p:cNvPr>
          <p:cNvGrpSpPr/>
          <p:nvPr/>
        </p:nvGrpSpPr>
        <p:grpSpPr>
          <a:xfrm>
            <a:off x="841407" y="4275664"/>
            <a:ext cx="10559024" cy="1102571"/>
            <a:chOff x="906961" y="4275664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06961" y="4597368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888872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全流程开源：开源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数据处理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+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训练策略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05754" y="4275664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通常的“开源”：只开源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【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模型权重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2928424" y="4500946"/>
              <a:ext cx="292449" cy="774317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34C656B-618E-BA26-E6D6-107AC9EB548E}"/>
              </a:ext>
            </a:extLst>
          </p:cNvPr>
          <p:cNvGrpSpPr/>
          <p:nvPr/>
        </p:nvGrpSpPr>
        <p:grpSpPr>
          <a:xfrm>
            <a:off x="841407" y="1205413"/>
            <a:ext cx="10213444" cy="2964025"/>
            <a:chOff x="1120435" y="1205413"/>
            <a:chExt cx="10213444" cy="2964025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精炼数据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高效训练</a:t>
              </a:r>
            </a:p>
          </p:txBody>
        </p:sp>
        <p:sp>
          <p:nvSpPr>
            <p:cNvPr id="9" name="内容占位符 3">
              <a:extLst>
                <a:ext uri="{FF2B5EF4-FFF2-40B4-BE49-F238E27FC236}">
                  <a16:creationId xmlns:a16="http://schemas.microsoft.com/office/drawing/2014/main" id="{720E5908-9F57-394C-9C96-8FE7F72DBA64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2449054"/>
              <a:ext cx="4194801" cy="475610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多阶段调整数据比例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内容占位符 3">
              <a:extLst>
                <a:ext uri="{FF2B5EF4-FFF2-40B4-BE49-F238E27FC236}">
                  <a16:creationId xmlns:a16="http://schemas.microsoft.com/office/drawing/2014/main" id="{49D2CB47-8596-4AF5-9869-8BFAF4D6024D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877684"/>
              <a:ext cx="4934060" cy="46415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提出分位标定法比较数据质量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内容占位符 3">
              <a:extLst>
                <a:ext uri="{FF2B5EF4-FFF2-40B4-BE49-F238E27FC236}">
                  <a16:creationId xmlns:a16="http://schemas.microsoft.com/office/drawing/2014/main" id="{B27930C8-89BA-202C-3B55-48C0C9C80E78}"/>
                </a:ext>
              </a:extLst>
            </p:cNvPr>
            <p:cNvSpPr txBox="1">
              <a:spLocks/>
            </p:cNvSpPr>
            <p:nvPr/>
          </p:nvSpPr>
          <p:spPr>
            <a:xfrm>
              <a:off x="5878316" y="1205413"/>
              <a:ext cx="4934060" cy="48682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Kaiyuan-Spark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：高效全局去重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更少的数据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内容占位符 3">
              <a:extLst>
                <a:ext uri="{FF2B5EF4-FFF2-40B4-BE49-F238E27FC236}">
                  <a16:creationId xmlns:a16="http://schemas.microsoft.com/office/drawing/2014/main" id="{C17153BE-F72F-CFDC-8C0D-03947C60822B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075675"/>
              <a:ext cx="3462604" cy="47561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多领域混合课程学习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内容占位符 3">
              <a:extLst>
                <a:ext uri="{FF2B5EF4-FFF2-40B4-BE49-F238E27FC236}">
                  <a16:creationId xmlns:a16="http://schemas.microsoft.com/office/drawing/2014/main" id="{93045B35-C4D4-D704-E4A9-FC4833A806DE}"/>
                </a:ext>
              </a:extLst>
            </p:cNvPr>
            <p:cNvSpPr txBox="1">
              <a:spLocks/>
            </p:cNvSpPr>
            <p:nvPr/>
          </p:nvSpPr>
          <p:spPr>
            <a:xfrm>
              <a:off x="7139078" y="3695671"/>
              <a:ext cx="3781248" cy="473767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多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Checkpoint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权重平均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110004020202020204"/>
                  <a:ea typeface="等线" panose="02010600030101010101" pitchFamily="2" charset="-122"/>
                  <a:cs typeface="+mn-cs"/>
                </a:rPr>
                <a:t>更高效的训练策略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左大括号 21">
              <a:extLst>
                <a:ext uri="{FF2B5EF4-FFF2-40B4-BE49-F238E27FC236}">
                  <a16:creationId xmlns:a16="http://schemas.microsoft.com/office/drawing/2014/main" id="{E9560B23-855F-6BF7-2B84-E026E802A4D0}"/>
                </a:ext>
              </a:extLst>
            </p:cNvPr>
            <p:cNvSpPr/>
            <p:nvPr/>
          </p:nvSpPr>
          <p:spPr>
            <a:xfrm>
              <a:off x="6650488" y="2537506"/>
              <a:ext cx="292449" cy="1604414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28424" y="1582737"/>
              <a:ext cx="292449" cy="19637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左大括号 23">
              <a:extLst>
                <a:ext uri="{FF2B5EF4-FFF2-40B4-BE49-F238E27FC236}">
                  <a16:creationId xmlns:a16="http://schemas.microsoft.com/office/drawing/2014/main" id="{E9AC9E05-AC67-D0C8-5AA3-EC5FBF1D6675}"/>
                </a:ext>
              </a:extLst>
            </p:cNvPr>
            <p:cNvSpPr/>
            <p:nvPr/>
          </p:nvSpPr>
          <p:spPr>
            <a:xfrm>
              <a:off x="5515271" y="1319213"/>
              <a:ext cx="185442" cy="826850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72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30BF1F2-E8C4-1A31-907E-8D11976F6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0" y="2824802"/>
            <a:ext cx="8431405" cy="352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DAF64CF-6710-B98A-6ECA-6C8969872E1E}"/>
              </a:ext>
            </a:extLst>
          </p:cNvPr>
          <p:cNvSpPr txBox="1"/>
          <p:nvPr/>
        </p:nvSpPr>
        <p:spPr>
          <a:xfrm>
            <a:off x="1398447" y="333000"/>
            <a:ext cx="6856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训练稳定性挑战：精度受限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DAEBB295-E66B-4BEE-85D4-5437C0CD23C6}"/>
              </a:ext>
            </a:extLst>
          </p:cNvPr>
          <p:cNvSpPr txBox="1">
            <a:spLocks/>
          </p:cNvSpPr>
          <p:nvPr/>
        </p:nvSpPr>
        <p:spPr>
          <a:xfrm>
            <a:off x="1163630" y="1751847"/>
            <a:ext cx="3799446" cy="352516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昇腾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910A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支持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FP16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精度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AEA856-D4DF-E8D8-D87D-D772B1E910C0}"/>
              </a:ext>
            </a:extLst>
          </p:cNvPr>
          <p:cNvSpPr txBox="1"/>
          <p:nvPr/>
        </p:nvSpPr>
        <p:spPr>
          <a:xfrm>
            <a:off x="1163630" y="2205292"/>
            <a:ext cx="9709085" cy="3693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大模型容易出现离群值（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outliers</a:t>
            </a:r>
            <a:r>
              <a:rPr lang="zh-CN" altLang="en-US" dirty="0">
                <a:solidFill>
                  <a:srgbClr val="000000"/>
                </a:solidFill>
                <a:latin typeface="Arial"/>
                <a:ea typeface="微软雅黑"/>
              </a:rPr>
              <a:t>），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离群值为平均值的数倍</a:t>
            </a:r>
            <a:r>
              <a:rPr lang="zh-CN" altLang="en-US" dirty="0">
                <a:solidFill>
                  <a:srgbClr val="000000"/>
                </a:solidFill>
                <a:latin typeface="Arial"/>
                <a:ea typeface="微软雅黑"/>
              </a:rPr>
              <a:t>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模型上可达约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10000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倍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C789703-86F9-34CE-805B-797B264D07A8}"/>
              </a:ext>
            </a:extLst>
          </p:cNvPr>
          <p:cNvSpPr txBox="1"/>
          <p:nvPr/>
        </p:nvSpPr>
        <p:spPr>
          <a:xfrm>
            <a:off x="1163630" y="1229509"/>
            <a:ext cx="3799446" cy="369332"/>
          </a:xfrm>
          <a:prstGeom prst="rect">
            <a:avLst/>
          </a:prstGeom>
          <a:noFill/>
          <a:ln w="3810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FP16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表示范围小，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[-65504, 65504]</a:t>
            </a:r>
          </a:p>
        </p:txBody>
      </p:sp>
    </p:spTree>
    <p:extLst>
      <p:ext uri="{BB962C8B-B14F-4D97-AF65-F5344CB8AC3E}">
        <p14:creationId xmlns:p14="http://schemas.microsoft.com/office/powerpoint/2010/main" val="123591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DAF64CF-6710-B98A-6ECA-6C8969872E1E}"/>
              </a:ext>
            </a:extLst>
          </p:cNvPr>
          <p:cNvSpPr txBox="1"/>
          <p:nvPr/>
        </p:nvSpPr>
        <p:spPr>
          <a:xfrm>
            <a:off x="1398447" y="333000"/>
            <a:ext cx="6221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训练稳定性挑战</a:t>
            </a:r>
            <a:r>
              <a:rPr kumimoji="1" lang="zh-CN" altLang="en-US" sz="36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梯度溢出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4C7C13B-C227-FAE4-18B0-674FDF3F0E7E}"/>
              </a:ext>
            </a:extLst>
          </p:cNvPr>
          <p:cNvGrpSpPr/>
          <p:nvPr/>
        </p:nvGrpSpPr>
        <p:grpSpPr>
          <a:xfrm>
            <a:off x="997857" y="1598912"/>
            <a:ext cx="3863829" cy="4705440"/>
            <a:chOff x="997857" y="1598912"/>
            <a:chExt cx="3863829" cy="4705440"/>
          </a:xfrm>
        </p:grpSpPr>
        <p:sp>
          <p:nvSpPr>
            <p:cNvPr id="5" name="文本占位符 2">
              <a:extLst>
                <a:ext uri="{FF2B5EF4-FFF2-40B4-BE49-F238E27FC236}">
                  <a16:creationId xmlns:a16="http://schemas.microsoft.com/office/drawing/2014/main" id="{DAEBB295-E66B-4BEE-85D4-5437C0CD23C6}"/>
                </a:ext>
              </a:extLst>
            </p:cNvPr>
            <p:cNvSpPr txBox="1">
              <a:spLocks/>
            </p:cNvSpPr>
            <p:nvPr/>
          </p:nvSpPr>
          <p:spPr>
            <a:xfrm>
              <a:off x="997857" y="1598912"/>
              <a:ext cx="3725925" cy="369332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昇腾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910A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支持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FP16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精度</a:t>
              </a: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61AEA856-D4DF-E8D8-D87D-D772B1E910C0}"/>
                </a:ext>
              </a:extLst>
            </p:cNvPr>
            <p:cNvSpPr txBox="1"/>
            <p:nvPr/>
          </p:nvSpPr>
          <p:spPr>
            <a:xfrm>
              <a:off x="997857" y="2587826"/>
              <a:ext cx="3725925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大模型容易出现离群值（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outliers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）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AC789703-86F9-34CE-805B-797B264D07A8}"/>
                </a:ext>
              </a:extLst>
            </p:cNvPr>
            <p:cNvSpPr txBox="1"/>
            <p:nvPr/>
          </p:nvSpPr>
          <p:spPr>
            <a:xfrm>
              <a:off x="997857" y="2089516"/>
              <a:ext cx="3725925" cy="36933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FP16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表示范围小：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[-65504, 65504]</a:t>
              </a:r>
            </a:p>
          </p:txBody>
        </p:sp>
        <p:sp>
          <p:nvSpPr>
            <p:cNvPr id="4" name="内容占位符 2">
              <a:extLst>
                <a:ext uri="{FF2B5EF4-FFF2-40B4-BE49-F238E27FC236}">
                  <a16:creationId xmlns:a16="http://schemas.microsoft.com/office/drawing/2014/main" id="{278695A8-595A-5D02-EA23-9DE5645D83C9}"/>
                </a:ext>
              </a:extLst>
            </p:cNvPr>
            <p:cNvSpPr txBox="1">
              <a:spLocks/>
            </p:cNvSpPr>
            <p:nvPr/>
          </p:nvSpPr>
          <p:spPr>
            <a:xfrm>
              <a:off x="997857" y="3153114"/>
              <a:ext cx="3863829" cy="3151238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Arial Black" panose="020B0A04020102020204" pitchFamily="34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梯度上溢问题：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离群值效应叠加，不断放大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梯度计算溢出（梯度爆炸）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Loss scale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降低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228600" marR="0" lvl="0" indent="-228600" algn="l" defTabSz="914400" rtl="0" eaLnBrk="1" fontAlgn="auto" latinLnBrk="0" hangingPunct="1">
                <a:lnSpc>
                  <a:spcPct val="12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梯度下溢问题：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部分梯度减小为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0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（梯度消失）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685800" marR="0" lvl="1" indent="-228600" algn="l" defTabSz="914400" rtl="0" eaLnBrk="1" fontAlgn="auto" latinLnBrk="0" hangingPunct="1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Loss</a:t>
              </a: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上升，训练崩溃</a:t>
              </a: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F0AC56CE-23F6-9574-7195-CE58236B5525}"/>
                </a:ext>
              </a:extLst>
            </p:cNvPr>
            <p:cNvCxnSpPr>
              <a:cxnSpLocks/>
            </p:cNvCxnSpPr>
            <p:nvPr/>
          </p:nvCxnSpPr>
          <p:spPr>
            <a:xfrm>
              <a:off x="1534722" y="3643815"/>
              <a:ext cx="0" cy="1033869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2CF2B47F-42FC-4E6E-71E7-097EC2A2DA1F}"/>
                </a:ext>
              </a:extLst>
            </p:cNvPr>
            <p:cNvCxnSpPr>
              <a:cxnSpLocks/>
            </p:cNvCxnSpPr>
            <p:nvPr/>
          </p:nvCxnSpPr>
          <p:spPr>
            <a:xfrm>
              <a:off x="1534722" y="5339361"/>
              <a:ext cx="0" cy="501618"/>
            </a:xfrm>
            <a:prstGeom prst="straightConnector1">
              <a:avLst/>
            </a:prstGeom>
            <a:ln w="381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50672699-6422-42C4-B91D-24A92CBF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98582"/>
            <a:ext cx="5558972" cy="41061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56A8BFEE-506A-41B3-80CC-E779B1FAD75A}"/>
              </a:ext>
            </a:extLst>
          </p:cNvPr>
          <p:cNvSpPr txBox="1"/>
          <p:nvPr/>
        </p:nvSpPr>
        <p:spPr>
          <a:xfrm>
            <a:off x="7654639" y="1429658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脑海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2B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模型训练经验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2C30FAA-21DA-4590-81FE-DF81AB1A5CD3}"/>
              </a:ext>
            </a:extLst>
          </p:cNvPr>
          <p:cNvSpPr/>
          <p:nvPr/>
        </p:nvSpPr>
        <p:spPr>
          <a:xfrm>
            <a:off x="10867571" y="2587827"/>
            <a:ext cx="326572" cy="2811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DAF64CF-6710-B98A-6ECA-6C8969872E1E}"/>
              </a:ext>
            </a:extLst>
          </p:cNvPr>
          <p:cNvSpPr txBox="1"/>
          <p:nvPr/>
        </p:nvSpPr>
        <p:spPr>
          <a:xfrm>
            <a:off x="1398447" y="333000"/>
            <a:ext cx="6173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训练稳定性挑战</a:t>
            </a:r>
            <a:r>
              <a:rPr kumimoji="1" lang="zh-CN" altLang="en-US" sz="36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溢出位置</a:t>
            </a:r>
          </a:p>
        </p:txBody>
      </p:sp>
      <p:grpSp>
        <p:nvGrpSpPr>
          <p:cNvPr id="322" name="组合 321">
            <a:extLst>
              <a:ext uri="{FF2B5EF4-FFF2-40B4-BE49-F238E27FC236}">
                <a16:creationId xmlns:a16="http://schemas.microsoft.com/office/drawing/2014/main" id="{3CF457AF-CC41-FCE1-8DA0-35C94D95D7DE}"/>
              </a:ext>
            </a:extLst>
          </p:cNvPr>
          <p:cNvGrpSpPr/>
          <p:nvPr/>
        </p:nvGrpSpPr>
        <p:grpSpPr>
          <a:xfrm>
            <a:off x="5199413" y="1098188"/>
            <a:ext cx="6146486" cy="5306647"/>
            <a:chOff x="4485509" y="981851"/>
            <a:chExt cx="6993251" cy="5628449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F1F535F3-2ECA-9136-B0EA-6563AAE0DF5D}"/>
                </a:ext>
              </a:extLst>
            </p:cNvPr>
            <p:cNvSpPr/>
            <p:nvPr/>
          </p:nvSpPr>
          <p:spPr>
            <a:xfrm>
              <a:off x="9125582" y="3061919"/>
              <a:ext cx="1060877" cy="787288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5" name="圆角矩形 100">
              <a:extLst>
                <a:ext uri="{FF2B5EF4-FFF2-40B4-BE49-F238E27FC236}">
                  <a16:creationId xmlns:a16="http://schemas.microsoft.com/office/drawing/2014/main" id="{CAF9B033-96C7-67EC-7A3F-27E85900AC8A}"/>
                </a:ext>
              </a:extLst>
            </p:cNvPr>
            <p:cNvSpPr/>
            <p:nvPr/>
          </p:nvSpPr>
          <p:spPr>
            <a:xfrm>
              <a:off x="9192394" y="3107892"/>
              <a:ext cx="916608" cy="277428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GeMM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圆角矩形 92">
                  <a:extLst>
                    <a:ext uri="{FF2B5EF4-FFF2-40B4-BE49-F238E27FC236}">
                      <a16:creationId xmlns:a16="http://schemas.microsoft.com/office/drawing/2014/main" id="{F65E0ACF-5ABB-6C8E-0314-185B433D0B04}"/>
                    </a:ext>
                  </a:extLst>
                </p:cNvPr>
                <p:cNvSpPr/>
                <p:nvPr/>
              </p:nvSpPr>
              <p:spPr>
                <a:xfrm>
                  <a:off x="9192394" y="3562318"/>
                  <a:ext cx="916605" cy="242350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4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6" name="圆角矩形 92">
                  <a:extLst>
                    <a:ext uri="{FF2B5EF4-FFF2-40B4-BE49-F238E27FC236}">
                      <a16:creationId xmlns:a16="http://schemas.microsoft.com/office/drawing/2014/main" id="{F65E0ACF-5ABB-6C8E-0314-185B433D0B0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92394" y="3562318"/>
                  <a:ext cx="916605" cy="242350"/>
                </a:xfrm>
                <a:prstGeom prst="roundRect">
                  <a:avLst/>
                </a:prstGeom>
                <a:blipFill>
                  <a:blip r:embed="rId3"/>
                  <a:stretch>
                    <a:fillRect b="-5000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7" name="直线箭头连接符 102">
              <a:extLst>
                <a:ext uri="{FF2B5EF4-FFF2-40B4-BE49-F238E27FC236}">
                  <a16:creationId xmlns:a16="http://schemas.microsoft.com/office/drawing/2014/main" id="{34C6E79A-45B8-42B3-AC3C-BD99246F865D}"/>
                </a:ext>
              </a:extLst>
            </p:cNvPr>
            <p:cNvCxnSpPr>
              <a:cxnSpLocks/>
              <a:stCxn id="265" idx="2"/>
            </p:cNvCxnSpPr>
            <p:nvPr/>
          </p:nvCxnSpPr>
          <p:spPr>
            <a:xfrm flipH="1">
              <a:off x="9650695" y="3385318"/>
              <a:ext cx="5" cy="169955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1" name="直线箭头连接符 94">
              <a:extLst>
                <a:ext uri="{FF2B5EF4-FFF2-40B4-BE49-F238E27FC236}">
                  <a16:creationId xmlns:a16="http://schemas.microsoft.com/office/drawing/2014/main" id="{E61E202F-530D-E41D-3F8E-B70CE1F90D75}"/>
                </a:ext>
              </a:extLst>
            </p:cNvPr>
            <p:cNvCxnSpPr>
              <a:cxnSpLocks/>
              <a:stCxn id="243" idx="2"/>
              <a:endCxn id="265" idx="0"/>
            </p:cNvCxnSpPr>
            <p:nvPr/>
          </p:nvCxnSpPr>
          <p:spPr>
            <a:xfrm flipH="1">
              <a:off x="9650698" y="2434601"/>
              <a:ext cx="553452" cy="67329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74" name="直线箭头连接符 20">
              <a:extLst>
                <a:ext uri="{FF2B5EF4-FFF2-40B4-BE49-F238E27FC236}">
                  <a16:creationId xmlns:a16="http://schemas.microsoft.com/office/drawing/2014/main" id="{5B471046-74A4-9D39-5CA4-4C1F9EB982FF}"/>
                </a:ext>
              </a:extLst>
            </p:cNvPr>
            <p:cNvCxnSpPr>
              <a:cxnSpLocks/>
              <a:stCxn id="264" idx="2"/>
              <a:endCxn id="278" idx="0"/>
            </p:cNvCxnSpPr>
            <p:nvPr/>
          </p:nvCxnSpPr>
          <p:spPr>
            <a:xfrm>
              <a:off x="9656021" y="3849207"/>
              <a:ext cx="602051" cy="635998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80" name="矩形 279">
              <a:extLst>
                <a:ext uri="{FF2B5EF4-FFF2-40B4-BE49-F238E27FC236}">
                  <a16:creationId xmlns:a16="http://schemas.microsoft.com/office/drawing/2014/main" id="{40535A78-78D4-8825-8B50-B6D1043471F1}"/>
                </a:ext>
              </a:extLst>
            </p:cNvPr>
            <p:cNvSpPr/>
            <p:nvPr/>
          </p:nvSpPr>
          <p:spPr>
            <a:xfrm>
              <a:off x="9501258" y="4411146"/>
              <a:ext cx="1510732" cy="763791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2" name="矩形 171">
              <a:extLst>
                <a:ext uri="{FF2B5EF4-FFF2-40B4-BE49-F238E27FC236}">
                  <a16:creationId xmlns:a16="http://schemas.microsoft.com/office/drawing/2014/main" id="{1FA007B4-40D2-A288-C1F6-10B48FCE5A58}"/>
                </a:ext>
              </a:extLst>
            </p:cNvPr>
            <p:cNvSpPr/>
            <p:nvPr/>
          </p:nvSpPr>
          <p:spPr>
            <a:xfrm>
              <a:off x="4522061" y="3987634"/>
              <a:ext cx="1415368" cy="787289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矩形 172">
              <a:extLst>
                <a:ext uri="{FF2B5EF4-FFF2-40B4-BE49-F238E27FC236}">
                  <a16:creationId xmlns:a16="http://schemas.microsoft.com/office/drawing/2014/main" id="{475AE33A-27ED-EB28-5531-E4598E42EAA2}"/>
                </a:ext>
              </a:extLst>
            </p:cNvPr>
            <p:cNvSpPr/>
            <p:nvPr/>
          </p:nvSpPr>
          <p:spPr>
            <a:xfrm>
              <a:off x="5804308" y="5549144"/>
              <a:ext cx="1064180" cy="722875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4" name="矩形 173">
              <a:extLst>
                <a:ext uri="{FF2B5EF4-FFF2-40B4-BE49-F238E27FC236}">
                  <a16:creationId xmlns:a16="http://schemas.microsoft.com/office/drawing/2014/main" id="{24B4CCE5-BEBD-A61D-B8FE-0C0CAA51EA16}"/>
                </a:ext>
              </a:extLst>
            </p:cNvPr>
            <p:cNvSpPr/>
            <p:nvPr/>
          </p:nvSpPr>
          <p:spPr>
            <a:xfrm>
              <a:off x="5807610" y="4804632"/>
              <a:ext cx="1060878" cy="676140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5" name="矩形 174">
              <a:extLst>
                <a:ext uri="{FF2B5EF4-FFF2-40B4-BE49-F238E27FC236}">
                  <a16:creationId xmlns:a16="http://schemas.microsoft.com/office/drawing/2014/main" id="{8F511998-5967-B5F2-24F9-60C1537665C5}"/>
                </a:ext>
              </a:extLst>
            </p:cNvPr>
            <p:cNvSpPr/>
            <p:nvPr/>
          </p:nvSpPr>
          <p:spPr>
            <a:xfrm>
              <a:off x="4519407" y="3267926"/>
              <a:ext cx="1415368" cy="666114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矩形 175">
              <a:extLst>
                <a:ext uri="{FF2B5EF4-FFF2-40B4-BE49-F238E27FC236}">
                  <a16:creationId xmlns:a16="http://schemas.microsoft.com/office/drawing/2014/main" id="{B552678F-5D20-6E10-DB71-8FC3904A0D15}"/>
                </a:ext>
              </a:extLst>
            </p:cNvPr>
            <p:cNvSpPr/>
            <p:nvPr/>
          </p:nvSpPr>
          <p:spPr>
            <a:xfrm>
              <a:off x="6876476" y="3799553"/>
              <a:ext cx="1060878" cy="787289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7" name="矩形 176">
              <a:extLst>
                <a:ext uri="{FF2B5EF4-FFF2-40B4-BE49-F238E27FC236}">
                  <a16:creationId xmlns:a16="http://schemas.microsoft.com/office/drawing/2014/main" id="{CEBF663D-8A14-E331-9D3E-6B5BFE1B6E50}"/>
                </a:ext>
              </a:extLst>
            </p:cNvPr>
            <p:cNvSpPr/>
            <p:nvPr/>
          </p:nvSpPr>
          <p:spPr>
            <a:xfrm>
              <a:off x="5654510" y="2492649"/>
              <a:ext cx="1060878" cy="716524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8" name="矩形 177">
              <a:extLst>
                <a:ext uri="{FF2B5EF4-FFF2-40B4-BE49-F238E27FC236}">
                  <a16:creationId xmlns:a16="http://schemas.microsoft.com/office/drawing/2014/main" id="{5137028A-D7C4-A717-8154-1F14F9602D94}"/>
                </a:ext>
              </a:extLst>
            </p:cNvPr>
            <p:cNvSpPr/>
            <p:nvPr/>
          </p:nvSpPr>
          <p:spPr>
            <a:xfrm>
              <a:off x="4522061" y="2492650"/>
              <a:ext cx="1060878" cy="716524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9" name="矩形 178">
              <a:extLst>
                <a:ext uri="{FF2B5EF4-FFF2-40B4-BE49-F238E27FC236}">
                  <a16:creationId xmlns:a16="http://schemas.microsoft.com/office/drawing/2014/main" id="{7D8B08B6-6411-B2A9-9B54-2653210332A3}"/>
                </a:ext>
              </a:extLst>
            </p:cNvPr>
            <p:cNvSpPr/>
            <p:nvPr/>
          </p:nvSpPr>
          <p:spPr>
            <a:xfrm>
              <a:off x="5368420" y="1656498"/>
              <a:ext cx="1612328" cy="696339"/>
            </a:xfrm>
            <a:prstGeom prst="rect">
              <a:avLst/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180" name="直线箭头连接符 16">
              <a:extLst>
                <a:ext uri="{FF2B5EF4-FFF2-40B4-BE49-F238E27FC236}">
                  <a16:creationId xmlns:a16="http://schemas.microsoft.com/office/drawing/2014/main" id="{D6C74EE8-6DE3-829D-F39C-AEBCE96B9E81}"/>
                </a:ext>
              </a:extLst>
            </p:cNvPr>
            <p:cNvCxnSpPr>
              <a:cxnSpLocks/>
              <a:stCxn id="196" idx="2"/>
              <a:endCxn id="175" idx="0"/>
            </p:cNvCxnSpPr>
            <p:nvPr/>
          </p:nvCxnSpPr>
          <p:spPr>
            <a:xfrm>
              <a:off x="5055459" y="3124730"/>
              <a:ext cx="171632" cy="14319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1" name="直线箭头连接符 26">
              <a:extLst>
                <a:ext uri="{FF2B5EF4-FFF2-40B4-BE49-F238E27FC236}">
                  <a16:creationId xmlns:a16="http://schemas.microsoft.com/office/drawing/2014/main" id="{94AA5C5B-521A-3D0F-FC2A-4FC7BDC9A2F5}"/>
                </a:ext>
              </a:extLst>
            </p:cNvPr>
            <p:cNvCxnSpPr>
              <a:cxnSpLocks/>
              <a:stCxn id="209" idx="1"/>
              <a:endCxn id="212" idx="0"/>
            </p:cNvCxnSpPr>
            <p:nvPr/>
          </p:nvCxnSpPr>
          <p:spPr>
            <a:xfrm>
              <a:off x="5197018" y="4319673"/>
              <a:ext cx="1" cy="10645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2" name="直线箭头连接符 65">
              <a:extLst>
                <a:ext uri="{FF2B5EF4-FFF2-40B4-BE49-F238E27FC236}">
                  <a16:creationId xmlns:a16="http://schemas.microsoft.com/office/drawing/2014/main" id="{46AA08FB-A276-819D-81CF-7FEA1649367F}"/>
                </a:ext>
              </a:extLst>
            </p:cNvPr>
            <p:cNvCxnSpPr>
              <a:cxnSpLocks/>
              <a:stCxn id="202" idx="1"/>
              <a:endCxn id="206" idx="0"/>
            </p:cNvCxnSpPr>
            <p:nvPr/>
          </p:nvCxnSpPr>
          <p:spPr>
            <a:xfrm>
              <a:off x="5185144" y="3524485"/>
              <a:ext cx="2248" cy="13089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3" name="直线箭头连接符 70">
              <a:extLst>
                <a:ext uri="{FF2B5EF4-FFF2-40B4-BE49-F238E27FC236}">
                  <a16:creationId xmlns:a16="http://schemas.microsoft.com/office/drawing/2014/main" id="{3D0D639B-3390-B2BB-0B08-0162EDA2A91B}"/>
                </a:ext>
              </a:extLst>
            </p:cNvPr>
            <p:cNvCxnSpPr>
              <a:cxnSpLocks/>
              <a:stCxn id="206" idx="2"/>
              <a:endCxn id="209" idx="3"/>
            </p:cNvCxnSpPr>
            <p:nvPr/>
          </p:nvCxnSpPr>
          <p:spPr>
            <a:xfrm>
              <a:off x="5187392" y="3867085"/>
              <a:ext cx="9626" cy="175789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圆角矩形 92">
                  <a:extLst>
                    <a:ext uri="{FF2B5EF4-FFF2-40B4-BE49-F238E27FC236}">
                      <a16:creationId xmlns:a16="http://schemas.microsoft.com/office/drawing/2014/main" id="{CF954233-8780-E5C6-F3BB-3D1C7360429F}"/>
                    </a:ext>
                  </a:extLst>
                </p:cNvPr>
                <p:cNvSpPr/>
                <p:nvPr/>
              </p:nvSpPr>
              <p:spPr>
                <a:xfrm>
                  <a:off x="5724269" y="2059910"/>
                  <a:ext cx="916605" cy="250095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1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84" name="圆角矩形 92">
                  <a:extLst>
                    <a:ext uri="{FF2B5EF4-FFF2-40B4-BE49-F238E27FC236}">
                      <a16:creationId xmlns:a16="http://schemas.microsoft.com/office/drawing/2014/main" id="{CF954233-8780-E5C6-F3BB-3D1C736042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269" y="2059910"/>
                  <a:ext cx="916605" cy="250095"/>
                </a:xfrm>
                <a:prstGeom prst="roundRect">
                  <a:avLst/>
                </a:prstGeom>
                <a:blipFill>
                  <a:blip r:embed="rId4"/>
                  <a:stretch>
                    <a:fillRect b="-4878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5" name="直线箭头连接符 94">
              <a:extLst>
                <a:ext uri="{FF2B5EF4-FFF2-40B4-BE49-F238E27FC236}">
                  <a16:creationId xmlns:a16="http://schemas.microsoft.com/office/drawing/2014/main" id="{EF43213F-F653-E221-34CA-C20020946733}"/>
                </a:ext>
              </a:extLst>
            </p:cNvPr>
            <p:cNvCxnSpPr>
              <a:cxnSpLocks/>
              <a:stCxn id="184" idx="2"/>
              <a:endCxn id="194" idx="0"/>
            </p:cNvCxnSpPr>
            <p:nvPr/>
          </p:nvCxnSpPr>
          <p:spPr>
            <a:xfrm flipH="1">
              <a:off x="6179627" y="2310005"/>
              <a:ext cx="2945" cy="22861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6" name="肘形连接符 96">
              <a:extLst>
                <a:ext uri="{FF2B5EF4-FFF2-40B4-BE49-F238E27FC236}">
                  <a16:creationId xmlns:a16="http://schemas.microsoft.com/office/drawing/2014/main" id="{25CAAE60-E6E8-F0FB-6DE7-C6CFBF3D0BE9}"/>
                </a:ext>
              </a:extLst>
            </p:cNvPr>
            <p:cNvCxnSpPr>
              <a:cxnSpLocks/>
              <a:stCxn id="184" idx="2"/>
              <a:endCxn id="195" idx="0"/>
            </p:cNvCxnSpPr>
            <p:nvPr/>
          </p:nvCxnSpPr>
          <p:spPr>
            <a:xfrm rot="16200000" flipH="1">
              <a:off x="6025579" y="2466998"/>
              <a:ext cx="1533007" cy="1219020"/>
            </a:xfrm>
            <a:prstGeom prst="bentConnector3">
              <a:avLst>
                <a:gd name="adj1" fmla="val 6891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7" name="肘形连接符 98">
              <a:extLst>
                <a:ext uri="{FF2B5EF4-FFF2-40B4-BE49-F238E27FC236}">
                  <a16:creationId xmlns:a16="http://schemas.microsoft.com/office/drawing/2014/main" id="{1A94CD6B-54DC-F9BE-504B-7ED70F752A41}"/>
                </a:ext>
              </a:extLst>
            </p:cNvPr>
            <p:cNvCxnSpPr>
              <a:cxnSpLocks/>
              <a:stCxn id="184" idx="2"/>
              <a:endCxn id="193" idx="0"/>
            </p:cNvCxnSpPr>
            <p:nvPr/>
          </p:nvCxnSpPr>
          <p:spPr>
            <a:xfrm rot="5400000">
              <a:off x="5503234" y="1859283"/>
              <a:ext cx="228616" cy="1130061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88" name="圆角矩形 100">
              <a:extLst>
                <a:ext uri="{FF2B5EF4-FFF2-40B4-BE49-F238E27FC236}">
                  <a16:creationId xmlns:a16="http://schemas.microsoft.com/office/drawing/2014/main" id="{49EF08A5-C8A3-701B-8963-3D80F7EF095C}"/>
                </a:ext>
              </a:extLst>
            </p:cNvPr>
            <p:cNvSpPr/>
            <p:nvPr/>
          </p:nvSpPr>
          <p:spPr>
            <a:xfrm>
              <a:off x="5450790" y="1705276"/>
              <a:ext cx="1452918" cy="235257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LayerNorm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89" name="直线箭头连接符 102">
              <a:extLst>
                <a:ext uri="{FF2B5EF4-FFF2-40B4-BE49-F238E27FC236}">
                  <a16:creationId xmlns:a16="http://schemas.microsoft.com/office/drawing/2014/main" id="{B036F15E-B653-5F93-DB77-DBB4D89EA67A}"/>
                </a:ext>
              </a:extLst>
            </p:cNvPr>
            <p:cNvCxnSpPr>
              <a:cxnSpLocks/>
              <a:stCxn id="188" idx="2"/>
              <a:endCxn id="184" idx="0"/>
            </p:cNvCxnSpPr>
            <p:nvPr/>
          </p:nvCxnSpPr>
          <p:spPr>
            <a:xfrm>
              <a:off x="6177249" y="1940533"/>
              <a:ext cx="5323" cy="11937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圆角矩形 104">
                  <a:extLst>
                    <a:ext uri="{FF2B5EF4-FFF2-40B4-BE49-F238E27FC236}">
                      <a16:creationId xmlns:a16="http://schemas.microsoft.com/office/drawing/2014/main" id="{2C24F4FA-9E9A-EAF5-6202-926FAAAA6009}"/>
                    </a:ext>
                  </a:extLst>
                </p:cNvPr>
                <p:cNvSpPr/>
                <p:nvPr/>
              </p:nvSpPr>
              <p:spPr>
                <a:xfrm>
                  <a:off x="5718946" y="1358273"/>
                  <a:ext cx="916605" cy="242350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0" name="圆角矩形 104">
                  <a:extLst>
                    <a:ext uri="{FF2B5EF4-FFF2-40B4-BE49-F238E27FC236}">
                      <a16:creationId xmlns:a16="http://schemas.microsoft.com/office/drawing/2014/main" id="{2C24F4FA-9E9A-EAF5-6202-926FAAAA600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18946" y="1358273"/>
                  <a:ext cx="916605" cy="242350"/>
                </a:xfrm>
                <a:prstGeom prst="roundRect">
                  <a:avLst/>
                </a:prstGeom>
                <a:blipFill>
                  <a:blip r:embed="rId5"/>
                  <a:stretch>
                    <a:fillRect b="-7500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1" name="直线箭头连接符 106">
              <a:extLst>
                <a:ext uri="{FF2B5EF4-FFF2-40B4-BE49-F238E27FC236}">
                  <a16:creationId xmlns:a16="http://schemas.microsoft.com/office/drawing/2014/main" id="{D7AB1D5E-5659-A33A-C34C-E3EC4F478005}"/>
                </a:ext>
              </a:extLst>
            </p:cNvPr>
            <p:cNvCxnSpPr>
              <a:cxnSpLocks/>
              <a:stCxn id="190" idx="2"/>
              <a:endCxn id="188" idx="0"/>
            </p:cNvCxnSpPr>
            <p:nvPr/>
          </p:nvCxnSpPr>
          <p:spPr>
            <a:xfrm>
              <a:off x="6177249" y="1600623"/>
              <a:ext cx="0" cy="10465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2" name="肘形连接符 123">
              <a:extLst>
                <a:ext uri="{FF2B5EF4-FFF2-40B4-BE49-F238E27FC236}">
                  <a16:creationId xmlns:a16="http://schemas.microsoft.com/office/drawing/2014/main" id="{2C5A02FF-EE82-F142-5EBE-337A36140179}"/>
                </a:ext>
              </a:extLst>
            </p:cNvPr>
            <p:cNvCxnSpPr>
              <a:cxnSpLocks/>
              <a:stCxn id="190" idx="3"/>
              <a:endCxn id="213" idx="3"/>
            </p:cNvCxnSpPr>
            <p:nvPr/>
          </p:nvCxnSpPr>
          <p:spPr>
            <a:xfrm>
              <a:off x="6635551" y="1479448"/>
              <a:ext cx="151154" cy="4578798"/>
            </a:xfrm>
            <a:prstGeom prst="bentConnector3">
              <a:avLst>
                <a:gd name="adj1" fmla="val 1010168"/>
              </a:avLst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193" name="圆角矩形 100">
              <a:extLst>
                <a:ext uri="{FF2B5EF4-FFF2-40B4-BE49-F238E27FC236}">
                  <a16:creationId xmlns:a16="http://schemas.microsoft.com/office/drawing/2014/main" id="{895195B6-8C09-6365-4C78-0A0F9124210C}"/>
                </a:ext>
              </a:extLst>
            </p:cNvPr>
            <p:cNvSpPr/>
            <p:nvPr/>
          </p:nvSpPr>
          <p:spPr>
            <a:xfrm>
              <a:off x="4594206" y="2538621"/>
              <a:ext cx="916609" cy="242011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GeMM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圆角矩形 100">
              <a:extLst>
                <a:ext uri="{FF2B5EF4-FFF2-40B4-BE49-F238E27FC236}">
                  <a16:creationId xmlns:a16="http://schemas.microsoft.com/office/drawing/2014/main" id="{F4E9501E-0E96-2574-4641-E5813688EFC2}"/>
                </a:ext>
              </a:extLst>
            </p:cNvPr>
            <p:cNvSpPr/>
            <p:nvPr/>
          </p:nvSpPr>
          <p:spPr>
            <a:xfrm>
              <a:off x="5721322" y="2538621"/>
              <a:ext cx="916609" cy="242011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GeMM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圆角矩形 100">
              <a:extLst>
                <a:ext uri="{FF2B5EF4-FFF2-40B4-BE49-F238E27FC236}">
                  <a16:creationId xmlns:a16="http://schemas.microsoft.com/office/drawing/2014/main" id="{D4CA12E3-6013-68A9-2957-1E83C2BC69B1}"/>
                </a:ext>
              </a:extLst>
            </p:cNvPr>
            <p:cNvSpPr/>
            <p:nvPr/>
          </p:nvSpPr>
          <p:spPr>
            <a:xfrm>
              <a:off x="6943287" y="3843012"/>
              <a:ext cx="916609" cy="277428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GeMM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圆角矩形 92">
                  <a:extLst>
                    <a:ext uri="{FF2B5EF4-FFF2-40B4-BE49-F238E27FC236}">
                      <a16:creationId xmlns:a16="http://schemas.microsoft.com/office/drawing/2014/main" id="{EA2CF775-47BC-55FD-B77D-E41E83320C9D}"/>
                    </a:ext>
                  </a:extLst>
                </p:cNvPr>
                <p:cNvSpPr/>
                <p:nvPr/>
              </p:nvSpPr>
              <p:spPr>
                <a:xfrm>
                  <a:off x="4597156" y="2913319"/>
                  <a:ext cx="916605" cy="211411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 </m:t>
                        </m:r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𝑄</m:t>
                        </m:r>
                      </m:oMath>
                    </m:oMathPara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6" name="圆角矩形 92">
                  <a:extLst>
                    <a:ext uri="{FF2B5EF4-FFF2-40B4-BE49-F238E27FC236}">
                      <a16:creationId xmlns:a16="http://schemas.microsoft.com/office/drawing/2014/main" id="{EA2CF775-47BC-55FD-B77D-E41E83320C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7156" y="2913319"/>
                  <a:ext cx="916605" cy="211411"/>
                </a:xfrm>
                <a:prstGeom prst="roundRect">
                  <a:avLst/>
                </a:prstGeom>
                <a:blipFill>
                  <a:blip r:embed="rId6"/>
                  <a:stretch>
                    <a:fillRect b="-34286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圆角矩形 92">
                  <a:extLst>
                    <a:ext uri="{FF2B5EF4-FFF2-40B4-BE49-F238E27FC236}">
                      <a16:creationId xmlns:a16="http://schemas.microsoft.com/office/drawing/2014/main" id="{E5076EED-25D5-054D-CBDD-ACC4BD4F1EA3}"/>
                    </a:ext>
                  </a:extLst>
                </p:cNvPr>
                <p:cNvSpPr/>
                <p:nvPr/>
              </p:nvSpPr>
              <p:spPr>
                <a:xfrm>
                  <a:off x="5724270" y="2913319"/>
                  <a:ext cx="916605" cy="211411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 </m:t>
                        </m:r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𝐾</m:t>
                        </m:r>
                      </m:oMath>
                    </m:oMathPara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7" name="圆角矩形 92">
                  <a:extLst>
                    <a:ext uri="{FF2B5EF4-FFF2-40B4-BE49-F238E27FC236}">
                      <a16:creationId xmlns:a16="http://schemas.microsoft.com/office/drawing/2014/main" id="{E5076EED-25D5-054D-CBDD-ACC4BD4F1E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270" y="2913319"/>
                  <a:ext cx="916605" cy="211411"/>
                </a:xfrm>
                <a:prstGeom prst="roundRect">
                  <a:avLst/>
                </a:prstGeom>
                <a:blipFill>
                  <a:blip r:embed="rId7"/>
                  <a:stretch>
                    <a:fillRect b="-8571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8" name="圆角矩形 92">
                  <a:extLst>
                    <a:ext uri="{FF2B5EF4-FFF2-40B4-BE49-F238E27FC236}">
                      <a16:creationId xmlns:a16="http://schemas.microsoft.com/office/drawing/2014/main" id="{8F8B0420-76CD-8FFA-EBCD-1835FEC726DD}"/>
                    </a:ext>
                  </a:extLst>
                </p:cNvPr>
                <p:cNvSpPr/>
                <p:nvPr/>
              </p:nvSpPr>
              <p:spPr>
                <a:xfrm>
                  <a:off x="6945950" y="4292908"/>
                  <a:ext cx="916605" cy="242350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 </m:t>
                        </m:r>
                        <m:r>
                          <a:rPr kumimoji="1" lang="en-US" altLang="zh-CN" sz="1400" b="0" i="1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Linux Libertine" panose="02000503000000000000" pitchFamily="2" charset="0"/>
                          </a:rPr>
                          <m:t>𝑉</m:t>
                        </m:r>
                      </m:oMath>
                    </m:oMathPara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8" name="圆角矩形 92">
                  <a:extLst>
                    <a:ext uri="{FF2B5EF4-FFF2-40B4-BE49-F238E27FC236}">
                      <a16:creationId xmlns:a16="http://schemas.microsoft.com/office/drawing/2014/main" id="{8F8B0420-76CD-8FFA-EBCD-1835FEC726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5950" y="4292908"/>
                  <a:ext cx="916605" cy="242350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9" name="直线箭头连接符 102">
              <a:extLst>
                <a:ext uri="{FF2B5EF4-FFF2-40B4-BE49-F238E27FC236}">
                  <a16:creationId xmlns:a16="http://schemas.microsoft.com/office/drawing/2014/main" id="{13DA6824-9C8A-4D71-A13F-B8FA1E6BCF2F}"/>
                </a:ext>
              </a:extLst>
            </p:cNvPr>
            <p:cNvCxnSpPr>
              <a:cxnSpLocks/>
              <a:stCxn id="194" idx="2"/>
              <a:endCxn id="197" idx="0"/>
            </p:cNvCxnSpPr>
            <p:nvPr/>
          </p:nvCxnSpPr>
          <p:spPr>
            <a:xfrm>
              <a:off x="6179627" y="2780632"/>
              <a:ext cx="2946" cy="13268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0" name="直线箭头连接符 102">
              <a:extLst>
                <a:ext uri="{FF2B5EF4-FFF2-40B4-BE49-F238E27FC236}">
                  <a16:creationId xmlns:a16="http://schemas.microsoft.com/office/drawing/2014/main" id="{AA8BB4C2-37F5-6DD3-E8EE-D4761F232C01}"/>
                </a:ext>
              </a:extLst>
            </p:cNvPr>
            <p:cNvCxnSpPr>
              <a:cxnSpLocks/>
              <a:stCxn id="195" idx="2"/>
              <a:endCxn id="198" idx="0"/>
            </p:cNvCxnSpPr>
            <p:nvPr/>
          </p:nvCxnSpPr>
          <p:spPr>
            <a:xfrm>
              <a:off x="7401592" y="4120438"/>
              <a:ext cx="2661" cy="172470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1" name="直线箭头连接符 102">
              <a:extLst>
                <a:ext uri="{FF2B5EF4-FFF2-40B4-BE49-F238E27FC236}">
                  <a16:creationId xmlns:a16="http://schemas.microsoft.com/office/drawing/2014/main" id="{7D4133D3-4E1C-0D6A-2242-9482352B3ACE}"/>
                </a:ext>
              </a:extLst>
            </p:cNvPr>
            <p:cNvCxnSpPr>
              <a:cxnSpLocks/>
              <a:stCxn id="193" idx="2"/>
              <a:endCxn id="196" idx="0"/>
            </p:cNvCxnSpPr>
            <p:nvPr/>
          </p:nvCxnSpPr>
          <p:spPr>
            <a:xfrm>
              <a:off x="5052511" y="2780632"/>
              <a:ext cx="2948" cy="132687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2" name="圆角矩形 59">
              <a:extLst>
                <a:ext uri="{FF2B5EF4-FFF2-40B4-BE49-F238E27FC236}">
                  <a16:creationId xmlns:a16="http://schemas.microsoft.com/office/drawing/2014/main" id="{0410331C-D41F-6B8E-970B-2AA3E4F82C5C}"/>
                </a:ext>
              </a:extLst>
            </p:cNvPr>
            <p:cNvSpPr/>
            <p:nvPr/>
          </p:nvSpPr>
          <p:spPr>
            <a:xfrm rot="16200000">
              <a:off x="5079292" y="2830646"/>
              <a:ext cx="211703" cy="1175975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3" name="圆角矩形 59">
              <a:extLst>
                <a:ext uri="{FF2B5EF4-FFF2-40B4-BE49-F238E27FC236}">
                  <a16:creationId xmlns:a16="http://schemas.microsoft.com/office/drawing/2014/main" id="{B181D7CF-BC1A-4FF5-93A8-D92962046C41}"/>
                </a:ext>
              </a:extLst>
            </p:cNvPr>
            <p:cNvSpPr/>
            <p:nvPr/>
          </p:nvSpPr>
          <p:spPr>
            <a:xfrm rot="16200000">
              <a:off x="6233426" y="4498082"/>
              <a:ext cx="205945" cy="916602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BMM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04" name="直线箭头连接符 16">
              <a:extLst>
                <a:ext uri="{FF2B5EF4-FFF2-40B4-BE49-F238E27FC236}">
                  <a16:creationId xmlns:a16="http://schemas.microsoft.com/office/drawing/2014/main" id="{B5C43553-B4F3-23C3-0058-50FC3C649DC8}"/>
                </a:ext>
              </a:extLst>
            </p:cNvPr>
            <p:cNvCxnSpPr>
              <a:cxnSpLocks/>
              <a:endCxn id="203" idx="3"/>
            </p:cNvCxnSpPr>
            <p:nvPr/>
          </p:nvCxnSpPr>
          <p:spPr>
            <a:xfrm flipH="1">
              <a:off x="6336399" y="4683455"/>
              <a:ext cx="2664" cy="169956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05" name="肘形连接符 96">
              <a:extLst>
                <a:ext uri="{FF2B5EF4-FFF2-40B4-BE49-F238E27FC236}">
                  <a16:creationId xmlns:a16="http://schemas.microsoft.com/office/drawing/2014/main" id="{8F300D86-4ABA-0268-7429-2B48ECDF0114}"/>
                </a:ext>
              </a:extLst>
            </p:cNvPr>
            <p:cNvCxnSpPr>
              <a:cxnSpLocks/>
              <a:stCxn id="172" idx="3"/>
            </p:cNvCxnSpPr>
            <p:nvPr/>
          </p:nvCxnSpPr>
          <p:spPr>
            <a:xfrm>
              <a:off x="5937429" y="4381279"/>
              <a:ext cx="435568" cy="447238"/>
            </a:xfrm>
            <a:prstGeom prst="bentConnector2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圆角矩形 64">
                  <a:extLst>
                    <a:ext uri="{FF2B5EF4-FFF2-40B4-BE49-F238E27FC236}">
                      <a16:creationId xmlns:a16="http://schemas.microsoft.com/office/drawing/2014/main" id="{740F1E88-67BD-A6D9-A952-C9BB65051E49}"/>
                    </a:ext>
                  </a:extLst>
                </p:cNvPr>
                <p:cNvSpPr/>
                <p:nvPr/>
              </p:nvSpPr>
              <p:spPr>
                <a:xfrm>
                  <a:off x="4599404" y="3655381"/>
                  <a:ext cx="1175976" cy="211704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6" name="圆角矩形 64">
                  <a:extLst>
                    <a:ext uri="{FF2B5EF4-FFF2-40B4-BE49-F238E27FC236}">
                      <a16:creationId xmlns:a16="http://schemas.microsoft.com/office/drawing/2014/main" id="{740F1E88-67BD-A6D9-A952-C9BB65051E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9404" y="3655381"/>
                  <a:ext cx="1175976" cy="211704"/>
                </a:xfrm>
                <a:prstGeom prst="roundRect">
                  <a:avLst/>
                </a:prstGeom>
                <a:blipFill>
                  <a:blip r:embed="rId9"/>
                  <a:stretch>
                    <a:fillRect b="-17647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圆角矩形 23">
                  <a:extLst>
                    <a:ext uri="{FF2B5EF4-FFF2-40B4-BE49-F238E27FC236}">
                      <a16:creationId xmlns:a16="http://schemas.microsoft.com/office/drawing/2014/main" id="{3DBF34E5-96F9-82BF-5217-11D1E8C46A9E}"/>
                    </a:ext>
                  </a:extLst>
                </p:cNvPr>
                <p:cNvSpPr/>
                <p:nvPr/>
              </p:nvSpPr>
              <p:spPr>
                <a:xfrm>
                  <a:off x="5880760" y="5178407"/>
                  <a:ext cx="911277" cy="205515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4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7" name="圆角矩形 23">
                  <a:extLst>
                    <a:ext uri="{FF2B5EF4-FFF2-40B4-BE49-F238E27FC236}">
                      <a16:creationId xmlns:a16="http://schemas.microsoft.com/office/drawing/2014/main" id="{3DBF34E5-96F9-82BF-5217-11D1E8C46A9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0760" y="5178407"/>
                  <a:ext cx="911277" cy="205515"/>
                </a:xfrm>
                <a:prstGeom prst="roundRect">
                  <a:avLst/>
                </a:prstGeom>
                <a:blipFill>
                  <a:blip r:embed="rId10"/>
                  <a:stretch>
                    <a:fillRect b="-17647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8" name="直线箭头连接符 16">
              <a:extLst>
                <a:ext uri="{FF2B5EF4-FFF2-40B4-BE49-F238E27FC236}">
                  <a16:creationId xmlns:a16="http://schemas.microsoft.com/office/drawing/2014/main" id="{DD63F4E0-8B66-756D-AAB1-0F60EB8C8827}"/>
                </a:ext>
              </a:extLst>
            </p:cNvPr>
            <p:cNvCxnSpPr>
              <a:cxnSpLocks/>
              <a:stCxn id="203" idx="1"/>
              <a:endCxn id="207" idx="0"/>
            </p:cNvCxnSpPr>
            <p:nvPr/>
          </p:nvCxnSpPr>
          <p:spPr>
            <a:xfrm>
              <a:off x="6336399" y="5059356"/>
              <a:ext cx="0" cy="11905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9" name="圆角矩形 69">
              <a:extLst>
                <a:ext uri="{FF2B5EF4-FFF2-40B4-BE49-F238E27FC236}">
                  <a16:creationId xmlns:a16="http://schemas.microsoft.com/office/drawing/2014/main" id="{0BB3B907-5B52-6A36-9719-0E81E3640361}"/>
                </a:ext>
              </a:extLst>
            </p:cNvPr>
            <p:cNvSpPr/>
            <p:nvPr/>
          </p:nvSpPr>
          <p:spPr>
            <a:xfrm rot="16200000">
              <a:off x="5058618" y="3593285"/>
              <a:ext cx="276799" cy="1175976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eaVert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Softmax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0" name="圆角矩形 100">
              <a:extLst>
                <a:ext uri="{FF2B5EF4-FFF2-40B4-BE49-F238E27FC236}">
                  <a16:creationId xmlns:a16="http://schemas.microsoft.com/office/drawing/2014/main" id="{C2DEC97C-831F-22C9-F515-9A7A851E50D3}"/>
                </a:ext>
              </a:extLst>
            </p:cNvPr>
            <p:cNvSpPr/>
            <p:nvPr/>
          </p:nvSpPr>
          <p:spPr>
            <a:xfrm>
              <a:off x="5875428" y="5595366"/>
              <a:ext cx="916609" cy="230146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GeMM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11" name="直线箭头连接符 16">
              <a:extLst>
                <a:ext uri="{FF2B5EF4-FFF2-40B4-BE49-F238E27FC236}">
                  <a16:creationId xmlns:a16="http://schemas.microsoft.com/office/drawing/2014/main" id="{7AEFB13D-24B5-C9CA-56B4-58B4043E47D4}"/>
                </a:ext>
              </a:extLst>
            </p:cNvPr>
            <p:cNvCxnSpPr>
              <a:cxnSpLocks/>
              <a:stCxn id="207" idx="2"/>
              <a:endCxn id="210" idx="0"/>
            </p:cNvCxnSpPr>
            <p:nvPr/>
          </p:nvCxnSpPr>
          <p:spPr>
            <a:xfrm flipH="1">
              <a:off x="6333733" y="5383922"/>
              <a:ext cx="2666" cy="21144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圆角矩形 23">
                  <a:extLst>
                    <a:ext uri="{FF2B5EF4-FFF2-40B4-BE49-F238E27FC236}">
                      <a16:creationId xmlns:a16="http://schemas.microsoft.com/office/drawing/2014/main" id="{2D8DFA0B-6CAC-251D-EC61-9660C3F1CA8B}"/>
                    </a:ext>
                  </a:extLst>
                </p:cNvPr>
                <p:cNvSpPr/>
                <p:nvPr/>
              </p:nvSpPr>
              <p:spPr>
                <a:xfrm>
                  <a:off x="4609029" y="4426123"/>
                  <a:ext cx="1175979" cy="242350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3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2" name="圆角矩形 23">
                  <a:extLst>
                    <a:ext uri="{FF2B5EF4-FFF2-40B4-BE49-F238E27FC236}">
                      <a16:creationId xmlns:a16="http://schemas.microsoft.com/office/drawing/2014/main" id="{2D8DFA0B-6CAC-251D-EC61-9660C3F1CA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029" y="4426123"/>
                  <a:ext cx="1175979" cy="242350"/>
                </a:xfrm>
                <a:prstGeom prst="roundRect">
                  <a:avLst/>
                </a:prstGeom>
                <a:blipFill>
                  <a:blip r:embed="rId11"/>
                  <a:stretch>
                    <a:fillRect b="-7692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3" name="圆角矩形 23">
                  <a:extLst>
                    <a:ext uri="{FF2B5EF4-FFF2-40B4-BE49-F238E27FC236}">
                      <a16:creationId xmlns:a16="http://schemas.microsoft.com/office/drawing/2014/main" id="{EE09EF34-2986-1F42-C3BF-4851C41E3222}"/>
                    </a:ext>
                  </a:extLst>
                </p:cNvPr>
                <p:cNvSpPr/>
                <p:nvPr/>
              </p:nvSpPr>
              <p:spPr>
                <a:xfrm>
                  <a:off x="5875428" y="5956664"/>
                  <a:ext cx="911277" cy="203163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3" name="圆角矩形 23">
                  <a:extLst>
                    <a:ext uri="{FF2B5EF4-FFF2-40B4-BE49-F238E27FC236}">
                      <a16:creationId xmlns:a16="http://schemas.microsoft.com/office/drawing/2014/main" id="{EE09EF34-2986-1F42-C3BF-4851C41E32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5428" y="5956664"/>
                  <a:ext cx="911277" cy="203163"/>
                </a:xfrm>
                <a:prstGeom prst="roundRect">
                  <a:avLst/>
                </a:prstGeom>
                <a:blipFill>
                  <a:blip r:embed="rId12"/>
                  <a:stretch>
                    <a:fillRect b="-18182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4" name="直线箭头连接符 16">
              <a:extLst>
                <a:ext uri="{FF2B5EF4-FFF2-40B4-BE49-F238E27FC236}">
                  <a16:creationId xmlns:a16="http://schemas.microsoft.com/office/drawing/2014/main" id="{CD5C1366-4B53-DD6C-49DA-B81D1D28B33D}"/>
                </a:ext>
              </a:extLst>
            </p:cNvPr>
            <p:cNvCxnSpPr>
              <a:cxnSpLocks/>
              <a:stCxn id="210" idx="2"/>
              <a:endCxn id="213" idx="0"/>
            </p:cNvCxnSpPr>
            <p:nvPr/>
          </p:nvCxnSpPr>
          <p:spPr>
            <a:xfrm flipH="1">
              <a:off x="6331067" y="5825512"/>
              <a:ext cx="2666" cy="131152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5" name="直线箭头连接符 16">
              <a:extLst>
                <a:ext uri="{FF2B5EF4-FFF2-40B4-BE49-F238E27FC236}">
                  <a16:creationId xmlns:a16="http://schemas.microsoft.com/office/drawing/2014/main" id="{F1D02C88-D0A4-DA6F-BE22-04630A22C3B9}"/>
                </a:ext>
              </a:extLst>
            </p:cNvPr>
            <p:cNvCxnSpPr>
              <a:cxnSpLocks/>
              <a:stCxn id="213" idx="2"/>
            </p:cNvCxnSpPr>
            <p:nvPr/>
          </p:nvCxnSpPr>
          <p:spPr>
            <a:xfrm>
              <a:off x="6331067" y="6159827"/>
              <a:ext cx="0" cy="203163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16" name="直线箭头连接符 16">
              <a:extLst>
                <a:ext uri="{FF2B5EF4-FFF2-40B4-BE49-F238E27FC236}">
                  <a16:creationId xmlns:a16="http://schemas.microsoft.com/office/drawing/2014/main" id="{ECDC6D9F-F711-A639-78BC-FBB227B18C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7245" y="1134392"/>
              <a:ext cx="6" cy="22388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217" name="组合 216">
              <a:extLst>
                <a:ext uri="{FF2B5EF4-FFF2-40B4-BE49-F238E27FC236}">
                  <a16:creationId xmlns:a16="http://schemas.microsoft.com/office/drawing/2014/main" id="{6036E1CF-52D7-B9B1-5B6F-73B4D88BF1A9}"/>
                </a:ext>
              </a:extLst>
            </p:cNvPr>
            <p:cNvGrpSpPr/>
            <p:nvPr/>
          </p:nvGrpSpPr>
          <p:grpSpPr>
            <a:xfrm>
              <a:off x="9392249" y="981851"/>
              <a:ext cx="2086511" cy="5443131"/>
              <a:chOff x="7252151" y="-294593"/>
              <a:chExt cx="2384606" cy="6568530"/>
            </a:xfrm>
          </p:grpSpPr>
          <p:grpSp>
            <p:nvGrpSpPr>
              <p:cNvPr id="218" name="组合 217">
                <a:extLst>
                  <a:ext uri="{FF2B5EF4-FFF2-40B4-BE49-F238E27FC236}">
                    <a16:creationId xmlns:a16="http://schemas.microsoft.com/office/drawing/2014/main" id="{9167BA44-9855-6B6E-2019-39C44206BDE9}"/>
                  </a:ext>
                </a:extLst>
              </p:cNvPr>
              <p:cNvGrpSpPr/>
              <p:nvPr/>
            </p:nvGrpSpPr>
            <p:grpSpPr>
              <a:xfrm>
                <a:off x="7252151" y="556731"/>
                <a:ext cx="1842676" cy="950065"/>
                <a:chOff x="7252151" y="603913"/>
                <a:chExt cx="1842676" cy="950065"/>
              </a:xfrm>
            </p:grpSpPr>
            <p:sp>
              <p:nvSpPr>
                <p:cNvPr id="242" name="矩形 241">
                  <a:extLst>
                    <a:ext uri="{FF2B5EF4-FFF2-40B4-BE49-F238E27FC236}">
                      <a16:creationId xmlns:a16="http://schemas.microsoft.com/office/drawing/2014/main" id="{E270D3DB-8F34-8070-D713-05492DC91D96}"/>
                    </a:ext>
                  </a:extLst>
                </p:cNvPr>
                <p:cNvSpPr/>
                <p:nvPr/>
              </p:nvSpPr>
              <p:spPr>
                <a:xfrm>
                  <a:off x="7252151" y="603913"/>
                  <a:ext cx="1842676" cy="950065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3" name="圆角矩形 92">
                      <a:extLst>
                        <a:ext uri="{FF2B5EF4-FFF2-40B4-BE49-F238E27FC236}">
                          <a16:creationId xmlns:a16="http://schemas.microsoft.com/office/drawing/2014/main" id="{3A8D3B2B-6D5D-5598-88D2-CD6652B6EF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56264" y="1213246"/>
                      <a:ext cx="1047557" cy="292457"/>
                    </a:xfrm>
                    <a:prstGeom prst="roundRect">
                      <a:avLst/>
                    </a:prstGeom>
                    <a:solidFill>
                      <a:srgbClr val="5B9BD5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Cambria Math" panose="02040503050406030204" pitchFamily="18" charset="0"/>
                          <a:cs typeface="Linux Libertine" panose="02000503000000000000" pitchFamily="2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1</m:t>
                              </m:r>
                            </m:sub>
                          </m:sSub>
                        </m:oMath>
                      </a14:m>
                      <a:endParaRPr kumimoji="1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3" name="圆角矩形 92">
                      <a:extLst>
                        <a:ext uri="{FF2B5EF4-FFF2-40B4-BE49-F238E27FC236}">
                          <a16:creationId xmlns:a16="http://schemas.microsoft.com/office/drawing/2014/main" id="{3A8D3B2B-6D5D-5598-88D2-CD6652B6EFCA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56264" y="1213246"/>
                      <a:ext cx="1047557" cy="292457"/>
                    </a:xfrm>
                    <a:prstGeom prst="roundRect">
                      <a:avLst/>
                    </a:prstGeom>
                    <a:blipFill>
                      <a:blip r:embed="rId13"/>
                      <a:stretch>
                        <a:fillRect b="-7500"/>
                      </a:stretch>
                    </a:blip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44" name="圆角矩形 100">
                  <a:extLst>
                    <a:ext uri="{FF2B5EF4-FFF2-40B4-BE49-F238E27FC236}">
                      <a16:creationId xmlns:a16="http://schemas.microsoft.com/office/drawing/2014/main" id="{7BB9A61D-BF57-941A-81F2-58A3AD664C38}"/>
                    </a:ext>
                  </a:extLst>
                </p:cNvPr>
                <p:cNvSpPr/>
                <p:nvPr/>
              </p:nvSpPr>
              <p:spPr>
                <a:xfrm>
                  <a:off x="7349796" y="673364"/>
                  <a:ext cx="1660492" cy="334788"/>
                </a:xfrm>
                <a:prstGeom prst="round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vert="horz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LayerNorm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245" name="直线箭头连接符 102">
                  <a:extLst>
                    <a:ext uri="{FF2B5EF4-FFF2-40B4-BE49-F238E27FC236}">
                      <a16:creationId xmlns:a16="http://schemas.microsoft.com/office/drawing/2014/main" id="{D25C3580-B0C2-D9B6-F558-F316D1BE068E}"/>
                    </a:ext>
                  </a:extLst>
                </p:cNvPr>
                <p:cNvCxnSpPr>
                  <a:cxnSpLocks/>
                  <a:stCxn id="244" idx="2"/>
                  <a:endCxn id="243" idx="0"/>
                </p:cNvCxnSpPr>
                <p:nvPr/>
              </p:nvCxnSpPr>
              <p:spPr>
                <a:xfrm>
                  <a:off x="8180043" y="1008152"/>
                  <a:ext cx="0" cy="20509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9" name="圆角矩形 104">
                    <a:extLst>
                      <a:ext uri="{FF2B5EF4-FFF2-40B4-BE49-F238E27FC236}">
                        <a16:creationId xmlns:a16="http://schemas.microsoft.com/office/drawing/2014/main" id="{DE28C8D0-7688-FD2C-00AC-69FF67B11C31}"/>
                      </a:ext>
                    </a:extLst>
                  </p:cNvPr>
                  <p:cNvSpPr/>
                  <p:nvPr/>
                </p:nvSpPr>
                <p:spPr>
                  <a:xfrm>
                    <a:off x="7661417" y="135972"/>
                    <a:ext cx="1047558" cy="292457"/>
                  </a:xfrm>
                  <a:prstGeom prst="roundRect">
                    <a:avLst/>
                  </a:prstGeom>
                  <a:solidFill>
                    <a:srgbClr val="5B9BD5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1" lang="en-US" altLang="zh-CN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Cambria Math" panose="02040503050406030204" pitchFamily="18" charset="0"/>
                        <a:cs typeface="Linux Libertine" panose="02000503000000000000" pitchFamily="2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1400" b="0" i="1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inux Libertine" panose="02000503000000000000" pitchFamily="2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400" b="0" i="1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inux Libertine" panose="02000503000000000000" pitchFamily="2" charset="0"/>
                              </a:rPr>
                              <m:t>𝑋</m:t>
                            </m:r>
                          </m:e>
                          <m:sub>
                            <m:r>
                              <a:rPr kumimoji="1" lang="en-US" altLang="zh-CN" sz="1400" b="0" i="1" u="none" strike="noStrike" kern="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Linux Libertine" panose="02000503000000000000" pitchFamily="2" charset="0"/>
                              </a:rPr>
                              <m:t>0</m:t>
                            </m:r>
                          </m:sub>
                        </m:sSub>
                      </m:oMath>
                    </a14:m>
                    <a:endParaRPr kumimoji="1" lang="zh-CN" alt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等线" panose="02010600030101010101" pitchFamily="2" charset="-122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9" name="圆角矩形 104">
                    <a:extLst>
                      <a:ext uri="{FF2B5EF4-FFF2-40B4-BE49-F238E27FC236}">
                        <a16:creationId xmlns:a16="http://schemas.microsoft.com/office/drawing/2014/main" id="{DE28C8D0-7688-FD2C-00AC-69FF67B11C3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61417" y="135972"/>
                    <a:ext cx="1047558" cy="292457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b="-7500"/>
                    </a:stretch>
                  </a:blip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20" name="直线箭头连接符 106">
                <a:extLst>
                  <a:ext uri="{FF2B5EF4-FFF2-40B4-BE49-F238E27FC236}">
                    <a16:creationId xmlns:a16="http://schemas.microsoft.com/office/drawing/2014/main" id="{681A67A9-5D9B-4D18-128E-762C50AB3CAF}"/>
                  </a:ext>
                </a:extLst>
              </p:cNvPr>
              <p:cNvCxnSpPr>
                <a:cxnSpLocks/>
                <a:stCxn id="219" idx="2"/>
                <a:endCxn id="244" idx="0"/>
              </p:cNvCxnSpPr>
              <p:nvPr/>
            </p:nvCxnSpPr>
            <p:spPr>
              <a:xfrm flipH="1">
                <a:off x="8180043" y="428429"/>
                <a:ext cx="5153" cy="197753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221" name="组合 220">
                <a:extLst>
                  <a:ext uri="{FF2B5EF4-FFF2-40B4-BE49-F238E27FC236}">
                    <a16:creationId xmlns:a16="http://schemas.microsoft.com/office/drawing/2014/main" id="{E803E83E-7256-6187-BBED-69530655BA80}"/>
                  </a:ext>
                </a:extLst>
              </p:cNvPr>
              <p:cNvGrpSpPr/>
              <p:nvPr/>
            </p:nvGrpSpPr>
            <p:grpSpPr>
              <a:xfrm>
                <a:off x="8423094" y="1826754"/>
                <a:ext cx="1212442" cy="950065"/>
                <a:chOff x="8423094" y="1868675"/>
                <a:chExt cx="1212442" cy="950065"/>
              </a:xfrm>
            </p:grpSpPr>
            <p:sp>
              <p:nvSpPr>
                <p:cNvPr id="238" name="矩形 237">
                  <a:extLst>
                    <a:ext uri="{FF2B5EF4-FFF2-40B4-BE49-F238E27FC236}">
                      <a16:creationId xmlns:a16="http://schemas.microsoft.com/office/drawing/2014/main" id="{74A62B31-5B4A-25FB-1B22-F9443ED9D822}"/>
                    </a:ext>
                  </a:extLst>
                </p:cNvPr>
                <p:cNvSpPr/>
                <p:nvPr/>
              </p:nvSpPr>
              <p:spPr>
                <a:xfrm>
                  <a:off x="8423094" y="1868675"/>
                  <a:ext cx="1212442" cy="950065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9" name="圆角矩形 100">
                  <a:extLst>
                    <a:ext uri="{FF2B5EF4-FFF2-40B4-BE49-F238E27FC236}">
                      <a16:creationId xmlns:a16="http://schemas.microsoft.com/office/drawing/2014/main" id="{AA53D1B1-1422-F9A1-44B3-90B7346A8155}"/>
                    </a:ext>
                  </a:extLst>
                </p:cNvPr>
                <p:cNvSpPr/>
                <p:nvPr/>
              </p:nvSpPr>
              <p:spPr>
                <a:xfrm>
                  <a:off x="8506755" y="1956441"/>
                  <a:ext cx="1047562" cy="334788"/>
                </a:xfrm>
                <a:prstGeom prst="round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vert="horz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GeMM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0" name="圆角矩形 92">
                      <a:extLst>
                        <a:ext uri="{FF2B5EF4-FFF2-40B4-BE49-F238E27FC236}">
                          <a16:creationId xmlns:a16="http://schemas.microsoft.com/office/drawing/2014/main" id="{507617C0-C53E-CB58-454E-3C9EE8D621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9449" y="2464035"/>
                      <a:ext cx="1047558" cy="292457"/>
                    </a:xfrm>
                    <a:prstGeom prst="roundRect">
                      <a:avLst/>
                    </a:prstGeom>
                    <a:solidFill>
                      <a:srgbClr val="5B9BD5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Cambria Math" panose="02040503050406030204" pitchFamily="18" charset="0"/>
                          <a:cs typeface="Linux Libertine" panose="02000503000000000000" pitchFamily="2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3</m:t>
                              </m:r>
                            </m:sub>
                          </m:sSub>
                        </m:oMath>
                      </a14:m>
                      <a:endParaRPr kumimoji="1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40" name="圆角矩形 92">
                      <a:extLst>
                        <a:ext uri="{FF2B5EF4-FFF2-40B4-BE49-F238E27FC236}">
                          <a16:creationId xmlns:a16="http://schemas.microsoft.com/office/drawing/2014/main" id="{507617C0-C53E-CB58-454E-3C9EE8D6213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499449" y="2464035"/>
                      <a:ext cx="1047558" cy="292457"/>
                    </a:xfrm>
                    <a:prstGeom prst="roundRect">
                      <a:avLst/>
                    </a:prstGeom>
                    <a:blipFill>
                      <a:blip r:embed="rId15"/>
                      <a:stretch>
                        <a:fillRect b="-7500"/>
                      </a:stretch>
                    </a:blip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1" name="直线箭头连接符 102">
                  <a:extLst>
                    <a:ext uri="{FF2B5EF4-FFF2-40B4-BE49-F238E27FC236}">
                      <a16:creationId xmlns:a16="http://schemas.microsoft.com/office/drawing/2014/main" id="{559D7499-BE07-7C8C-E4F1-8CDDDF2DEB70}"/>
                    </a:ext>
                  </a:extLst>
                </p:cNvPr>
                <p:cNvCxnSpPr>
                  <a:cxnSpLocks/>
                  <a:endCxn id="240" idx="0"/>
                </p:cNvCxnSpPr>
                <p:nvPr/>
              </p:nvCxnSpPr>
              <p:spPr>
                <a:xfrm flipH="1">
                  <a:off x="9023228" y="2258941"/>
                  <a:ext cx="6" cy="20509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cxnSp>
            <p:nvCxnSpPr>
              <p:cNvPr id="222" name="直线箭头连接符 16">
                <a:extLst>
                  <a:ext uri="{FF2B5EF4-FFF2-40B4-BE49-F238E27FC236}">
                    <a16:creationId xmlns:a16="http://schemas.microsoft.com/office/drawing/2014/main" id="{D025C5FA-156C-5E7D-92C7-09EF5F3AC174}"/>
                  </a:ext>
                </a:extLst>
              </p:cNvPr>
              <p:cNvCxnSpPr>
                <a:cxnSpLocks/>
                <a:endCxn id="219" idx="0"/>
              </p:cNvCxnSpPr>
              <p:nvPr/>
            </p:nvCxnSpPr>
            <p:spPr>
              <a:xfrm>
                <a:off x="8185196" y="-294593"/>
                <a:ext cx="0" cy="43056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223" name="组合 222">
                <a:extLst>
                  <a:ext uri="{FF2B5EF4-FFF2-40B4-BE49-F238E27FC236}">
                    <a16:creationId xmlns:a16="http://schemas.microsoft.com/office/drawing/2014/main" id="{7F8DD103-11CC-C871-9A5F-7BB672933543}"/>
                  </a:ext>
                </a:extLst>
              </p:cNvPr>
              <p:cNvGrpSpPr/>
              <p:nvPr/>
            </p:nvGrpSpPr>
            <p:grpSpPr>
              <a:xfrm>
                <a:off x="8424315" y="2817569"/>
                <a:ext cx="1212442" cy="950065"/>
                <a:chOff x="8424315" y="2936537"/>
                <a:chExt cx="1212442" cy="950065"/>
              </a:xfrm>
            </p:grpSpPr>
            <p:sp>
              <p:nvSpPr>
                <p:cNvPr id="234" name="矩形 233">
                  <a:extLst>
                    <a:ext uri="{FF2B5EF4-FFF2-40B4-BE49-F238E27FC236}">
                      <a16:creationId xmlns:a16="http://schemas.microsoft.com/office/drawing/2014/main" id="{3F760699-5165-2661-DC47-50B52306B787}"/>
                    </a:ext>
                  </a:extLst>
                </p:cNvPr>
                <p:cNvSpPr/>
                <p:nvPr/>
              </p:nvSpPr>
              <p:spPr>
                <a:xfrm>
                  <a:off x="8424315" y="2936537"/>
                  <a:ext cx="1212442" cy="950065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5" name="圆角矩形 100">
                  <a:extLst>
                    <a:ext uri="{FF2B5EF4-FFF2-40B4-BE49-F238E27FC236}">
                      <a16:creationId xmlns:a16="http://schemas.microsoft.com/office/drawing/2014/main" id="{5DB72E83-5C8F-6857-2B90-7234377CB44A}"/>
                    </a:ext>
                  </a:extLst>
                </p:cNvPr>
                <p:cNvSpPr/>
                <p:nvPr/>
              </p:nvSpPr>
              <p:spPr>
                <a:xfrm>
                  <a:off x="8500673" y="2992015"/>
                  <a:ext cx="1047562" cy="334788"/>
                </a:xfrm>
                <a:prstGeom prst="round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vert="horz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Swish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6" name="圆角矩形 92">
                      <a:extLst>
                        <a:ext uri="{FF2B5EF4-FFF2-40B4-BE49-F238E27FC236}">
                          <a16:creationId xmlns:a16="http://schemas.microsoft.com/office/drawing/2014/main" id="{B372F38D-8A34-5BF9-7DC7-5A1387F2E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500670" y="3531896"/>
                      <a:ext cx="1047558" cy="292457"/>
                    </a:xfrm>
                    <a:prstGeom prst="roundRect">
                      <a:avLst/>
                    </a:prstGeom>
                    <a:solidFill>
                      <a:srgbClr val="5B9BD5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Cambria Math" panose="02040503050406030204" pitchFamily="18" charset="0"/>
                          <a:cs typeface="Linux Libertine" panose="02000503000000000000" pitchFamily="2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a14:m>
                      <a:endParaRPr kumimoji="1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36" name="圆角矩形 92">
                      <a:extLst>
                        <a:ext uri="{FF2B5EF4-FFF2-40B4-BE49-F238E27FC236}">
                          <a16:creationId xmlns:a16="http://schemas.microsoft.com/office/drawing/2014/main" id="{B372F38D-8A34-5BF9-7DC7-5A1387F2E95F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00670" y="3531896"/>
                      <a:ext cx="1047558" cy="292457"/>
                    </a:xfrm>
                    <a:prstGeom prst="roundRect">
                      <a:avLst/>
                    </a:prstGeom>
                    <a:blipFill>
                      <a:blip r:embed="rId16"/>
                      <a:stretch>
                        <a:fillRect b="-7500"/>
                      </a:stretch>
                    </a:blip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7" name="直线箭头连接符 102">
                  <a:extLst>
                    <a:ext uri="{FF2B5EF4-FFF2-40B4-BE49-F238E27FC236}">
                      <a16:creationId xmlns:a16="http://schemas.microsoft.com/office/drawing/2014/main" id="{918CFFCD-21A0-F1AE-5C59-9FE1C9878A1E}"/>
                    </a:ext>
                  </a:extLst>
                </p:cNvPr>
                <p:cNvCxnSpPr>
                  <a:cxnSpLocks/>
                  <a:stCxn id="235" idx="2"/>
                  <a:endCxn id="236" idx="0"/>
                </p:cNvCxnSpPr>
                <p:nvPr/>
              </p:nvCxnSpPr>
              <p:spPr>
                <a:xfrm flipH="1">
                  <a:off x="9024450" y="3326802"/>
                  <a:ext cx="6" cy="205094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224" name="组合 223">
                <a:extLst>
                  <a:ext uri="{FF2B5EF4-FFF2-40B4-BE49-F238E27FC236}">
                    <a16:creationId xmlns:a16="http://schemas.microsoft.com/office/drawing/2014/main" id="{2626D8D7-D991-3C38-73AB-D2E912120AE6}"/>
                  </a:ext>
                </a:extLst>
              </p:cNvPr>
              <p:cNvGrpSpPr/>
              <p:nvPr/>
            </p:nvGrpSpPr>
            <p:grpSpPr>
              <a:xfrm>
                <a:off x="7642246" y="4857559"/>
                <a:ext cx="1212443" cy="950066"/>
                <a:chOff x="7642246" y="5048114"/>
                <a:chExt cx="1212443" cy="950066"/>
              </a:xfrm>
            </p:grpSpPr>
            <p:sp>
              <p:nvSpPr>
                <p:cNvPr id="230" name="矩形 229">
                  <a:extLst>
                    <a:ext uri="{FF2B5EF4-FFF2-40B4-BE49-F238E27FC236}">
                      <a16:creationId xmlns:a16="http://schemas.microsoft.com/office/drawing/2014/main" id="{65853050-A490-AB9A-84A1-D26D4DC11EB5}"/>
                    </a:ext>
                  </a:extLst>
                </p:cNvPr>
                <p:cNvSpPr/>
                <p:nvPr/>
              </p:nvSpPr>
              <p:spPr>
                <a:xfrm>
                  <a:off x="7642246" y="5048114"/>
                  <a:ext cx="1212443" cy="950066"/>
                </a:xfrm>
                <a:prstGeom prst="rect">
                  <a:avLst/>
                </a:prstGeom>
                <a:solidFill>
                  <a:srgbClr val="70AD47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zh-CN" altLang="en-US" sz="14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1" name="圆角矩形 100">
                  <a:extLst>
                    <a:ext uri="{FF2B5EF4-FFF2-40B4-BE49-F238E27FC236}">
                      <a16:creationId xmlns:a16="http://schemas.microsoft.com/office/drawing/2014/main" id="{1A650108-5609-15AC-D0DF-467A341B8AF0}"/>
                    </a:ext>
                  </a:extLst>
                </p:cNvPr>
                <p:cNvSpPr/>
                <p:nvPr/>
              </p:nvSpPr>
              <p:spPr>
                <a:xfrm>
                  <a:off x="7716236" y="5115239"/>
                  <a:ext cx="1047562" cy="334788"/>
                </a:xfrm>
                <a:prstGeom prst="round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solidFill>
                    <a:srgbClr val="4472C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vert="horz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GeMM</a:t>
                  </a:r>
                  <a:endParaRPr kumimoji="0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2" name="圆角矩形 92">
                      <a:extLst>
                        <a:ext uri="{FF2B5EF4-FFF2-40B4-BE49-F238E27FC236}">
                          <a16:creationId xmlns:a16="http://schemas.microsoft.com/office/drawing/2014/main" id="{40BAC08A-4804-76A0-7CE6-D87DCE8E4F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98284" y="5602423"/>
                      <a:ext cx="1093971" cy="300818"/>
                    </a:xfrm>
                    <a:prstGeom prst="roundRect">
                      <a:avLst/>
                    </a:prstGeom>
                    <a:solidFill>
                      <a:srgbClr val="5B9BD5">
                        <a:lumMod val="20000"/>
                        <a:lumOff val="80000"/>
                      </a:srgbClr>
                    </a:solid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4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Cambria Math" panose="02040503050406030204" pitchFamily="18" charset="0"/>
                          <a:cs typeface="Linux Libertine" panose="02000503000000000000" pitchFamily="2" charset="0"/>
                        </a:rPr>
                        <a:t> </a:t>
                      </a:r>
                      <a14:m>
                        <m:oMath xmlns:m="http://schemas.openxmlformats.org/officeDocument/2006/math">
                          <m:sSub>
                            <m:sSubPr>
                              <m:ctrlP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kumimoji="1" lang="en-US" altLang="zh-CN" sz="1400" b="0" i="1" u="none" strike="noStrike" kern="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Linux Libertine" panose="02000503000000000000" pitchFamily="2" charset="0"/>
                                </a:rPr>
                                <m:t>2</m:t>
                              </m:r>
                            </m:sub>
                          </m:sSub>
                        </m:oMath>
                      </a14:m>
                      <a:endParaRPr kumimoji="1" lang="zh-CN" alt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232" name="圆角矩形 92">
                      <a:extLst>
                        <a:ext uri="{FF2B5EF4-FFF2-40B4-BE49-F238E27FC236}">
                          <a16:creationId xmlns:a16="http://schemas.microsoft.com/office/drawing/2014/main" id="{40BAC08A-4804-76A0-7CE6-D87DCE8E4F7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698284" y="5602423"/>
                      <a:ext cx="1093971" cy="300818"/>
                    </a:xfrm>
                    <a:prstGeom prst="roundRect">
                      <a:avLst/>
                    </a:prstGeom>
                    <a:blipFill>
                      <a:blip r:embed="rId17"/>
                      <a:stretch>
                        <a:fillRect b="-5000"/>
                      </a:stretch>
                    </a:blipFill>
                    <a:ln w="12700" cap="flat" cmpd="sng" algn="ctr">
                      <a:solidFill>
                        <a:sysClr val="windowText" lastClr="000000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3" name="直线箭头连接符 102">
                  <a:extLst>
                    <a:ext uri="{FF2B5EF4-FFF2-40B4-BE49-F238E27FC236}">
                      <a16:creationId xmlns:a16="http://schemas.microsoft.com/office/drawing/2014/main" id="{546CFF7E-F0E6-CD91-5248-4E33502B815C}"/>
                    </a:ext>
                  </a:extLst>
                </p:cNvPr>
                <p:cNvCxnSpPr>
                  <a:cxnSpLocks/>
                  <a:stCxn id="231" idx="2"/>
                  <a:endCxn id="232" idx="0"/>
                </p:cNvCxnSpPr>
                <p:nvPr/>
              </p:nvCxnSpPr>
              <p:spPr>
                <a:xfrm>
                  <a:off x="8240017" y="5450027"/>
                  <a:ext cx="5253" cy="15239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cxnSp>
            <p:nvCxnSpPr>
              <p:cNvPr id="225" name="直线箭头连接符 20">
                <a:extLst>
                  <a:ext uri="{FF2B5EF4-FFF2-40B4-BE49-F238E27FC236}">
                    <a16:creationId xmlns:a16="http://schemas.microsoft.com/office/drawing/2014/main" id="{575891BA-C9E1-F3D3-C515-AC042A8577D1}"/>
                  </a:ext>
                </a:extLst>
              </p:cNvPr>
              <p:cNvCxnSpPr>
                <a:cxnSpLocks/>
                <a:stCxn id="236" idx="2"/>
                <a:endCxn id="278" idx="0"/>
              </p:cNvCxnSpPr>
              <p:nvPr/>
            </p:nvCxnSpPr>
            <p:spPr>
              <a:xfrm flipH="1">
                <a:off x="8241672" y="3705385"/>
                <a:ext cx="782778" cy="227715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6" name="直线箭头连接符 16">
                <a:extLst>
                  <a:ext uri="{FF2B5EF4-FFF2-40B4-BE49-F238E27FC236}">
                    <a16:creationId xmlns:a16="http://schemas.microsoft.com/office/drawing/2014/main" id="{ED3BE9E6-0EF5-2DD1-BE61-D04FFBF5E4D3}"/>
                  </a:ext>
                </a:extLst>
              </p:cNvPr>
              <p:cNvCxnSpPr>
                <a:cxnSpLocks/>
                <a:stCxn id="230" idx="2"/>
              </p:cNvCxnSpPr>
              <p:nvPr/>
            </p:nvCxnSpPr>
            <p:spPr>
              <a:xfrm>
                <a:off x="8248467" y="5807624"/>
                <a:ext cx="0" cy="466313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7" name="肘形连接符 123">
                <a:extLst>
                  <a:ext uri="{FF2B5EF4-FFF2-40B4-BE49-F238E27FC236}">
                    <a16:creationId xmlns:a16="http://schemas.microsoft.com/office/drawing/2014/main" id="{84C61B34-65E4-6451-BFBA-7ACFDD916137}"/>
                  </a:ext>
                </a:extLst>
              </p:cNvPr>
              <p:cNvCxnSpPr>
                <a:cxnSpLocks/>
                <a:stCxn id="219" idx="3"/>
                <a:endCxn id="232" idx="3"/>
              </p:cNvCxnSpPr>
              <p:nvPr/>
            </p:nvCxnSpPr>
            <p:spPr>
              <a:xfrm>
                <a:off x="8708975" y="282200"/>
                <a:ext cx="83281" cy="5280077"/>
              </a:xfrm>
              <a:prstGeom prst="bentConnector3">
                <a:avLst>
                  <a:gd name="adj1" fmla="val 1384789"/>
                </a:avLst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8" name="直线箭头连接符 94">
                <a:extLst>
                  <a:ext uri="{FF2B5EF4-FFF2-40B4-BE49-F238E27FC236}">
                    <a16:creationId xmlns:a16="http://schemas.microsoft.com/office/drawing/2014/main" id="{50381755-4CD8-A6C3-0419-CF1C5465BF7D}"/>
                  </a:ext>
                </a:extLst>
              </p:cNvPr>
              <p:cNvCxnSpPr>
                <a:cxnSpLocks/>
                <a:stCxn id="243" idx="2"/>
                <a:endCxn id="239" idx="0"/>
              </p:cNvCxnSpPr>
              <p:nvPr/>
            </p:nvCxnSpPr>
            <p:spPr>
              <a:xfrm>
                <a:off x="8180043" y="1458522"/>
                <a:ext cx="850493" cy="455998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9" name="直线箭头连接符 20">
                <a:extLst>
                  <a:ext uri="{FF2B5EF4-FFF2-40B4-BE49-F238E27FC236}">
                    <a16:creationId xmlns:a16="http://schemas.microsoft.com/office/drawing/2014/main" id="{BCA2F76C-BCD0-4518-514F-A017BCB7ED02}"/>
                  </a:ext>
                </a:extLst>
              </p:cNvPr>
              <p:cNvCxnSpPr>
                <a:cxnSpLocks/>
                <a:stCxn id="240" idx="2"/>
                <a:endCxn id="235" idx="0"/>
              </p:cNvCxnSpPr>
              <p:nvPr/>
            </p:nvCxnSpPr>
            <p:spPr>
              <a:xfrm>
                <a:off x="9023229" y="2714571"/>
                <a:ext cx="1225" cy="158476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cxnSp>
          <p:nvCxnSpPr>
            <p:cNvPr id="246" name="肘形连接符 96">
              <a:extLst>
                <a:ext uri="{FF2B5EF4-FFF2-40B4-BE49-F238E27FC236}">
                  <a16:creationId xmlns:a16="http://schemas.microsoft.com/office/drawing/2014/main" id="{15426190-82FB-BEA6-848E-55F97618A912}"/>
                </a:ext>
              </a:extLst>
            </p:cNvPr>
            <p:cNvCxnSpPr>
              <a:cxnSpLocks/>
              <a:stCxn id="197" idx="2"/>
              <a:endCxn id="175" idx="3"/>
            </p:cNvCxnSpPr>
            <p:nvPr/>
          </p:nvCxnSpPr>
          <p:spPr>
            <a:xfrm rot="5400000">
              <a:off x="5820548" y="3238957"/>
              <a:ext cx="476253" cy="247798"/>
            </a:xfrm>
            <a:prstGeom prst="bentConnector2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7" name="肘形连接符 96">
              <a:extLst>
                <a:ext uri="{FF2B5EF4-FFF2-40B4-BE49-F238E27FC236}">
                  <a16:creationId xmlns:a16="http://schemas.microsoft.com/office/drawing/2014/main" id="{75607454-B0BF-BBAD-212C-89C0968512A9}"/>
                </a:ext>
              </a:extLst>
            </p:cNvPr>
            <p:cNvCxnSpPr>
              <a:cxnSpLocks/>
              <a:stCxn id="176" idx="2"/>
              <a:endCxn id="174" idx="3"/>
            </p:cNvCxnSpPr>
            <p:nvPr/>
          </p:nvCxnSpPr>
          <p:spPr>
            <a:xfrm rot="5400000">
              <a:off x="6859772" y="4595559"/>
              <a:ext cx="555860" cy="538427"/>
            </a:xfrm>
            <a:prstGeom prst="bentConnector2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8" name="椭圆 247">
              <a:extLst>
                <a:ext uri="{FF2B5EF4-FFF2-40B4-BE49-F238E27FC236}">
                  <a16:creationId xmlns:a16="http://schemas.microsoft.com/office/drawing/2014/main" id="{6BE54910-6787-B17E-1BD8-412D27BFB644}"/>
                </a:ext>
              </a:extLst>
            </p:cNvPr>
            <p:cNvSpPr/>
            <p:nvPr/>
          </p:nvSpPr>
          <p:spPr bwMode="auto">
            <a:xfrm>
              <a:off x="4485509" y="3556194"/>
              <a:ext cx="1423016" cy="518183"/>
            </a:xfrm>
            <a:prstGeom prst="ellipse">
              <a:avLst/>
            </a:prstGeom>
            <a:noFill/>
            <a:ln w="57150" cap="flat" cmpd="sng" algn="ctr">
              <a:solidFill>
                <a:srgbClr val="B9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250" name="直接箭头连接符 249">
              <a:extLst>
                <a:ext uri="{FF2B5EF4-FFF2-40B4-BE49-F238E27FC236}">
                  <a16:creationId xmlns:a16="http://schemas.microsoft.com/office/drawing/2014/main" id="{1F641964-6042-D2E7-73B3-E8A1EC9D249E}"/>
                </a:ext>
              </a:extLst>
            </p:cNvPr>
            <p:cNvCxnSpPr>
              <a:cxnSpLocks/>
              <a:stCxn id="248" idx="6"/>
              <a:endCxn id="252" idx="0"/>
            </p:cNvCxnSpPr>
            <p:nvPr/>
          </p:nvCxnSpPr>
          <p:spPr bwMode="auto">
            <a:xfrm>
              <a:off x="5908525" y="3815285"/>
              <a:ext cx="2582515" cy="2261106"/>
            </a:xfrm>
            <a:prstGeom prst="straightConnector1">
              <a:avLst/>
            </a:prstGeom>
            <a:noFill/>
            <a:ln w="38100" cap="flat" cmpd="sng" algn="ctr">
              <a:solidFill>
                <a:srgbClr val="B9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252" name="文本框 251">
              <a:extLst>
                <a:ext uri="{FF2B5EF4-FFF2-40B4-BE49-F238E27FC236}">
                  <a16:creationId xmlns:a16="http://schemas.microsoft.com/office/drawing/2014/main" id="{2784D68F-A26C-302E-417A-A0F50CF8DBE8}"/>
                </a:ext>
              </a:extLst>
            </p:cNvPr>
            <p:cNvSpPr txBox="1"/>
            <p:nvPr/>
          </p:nvSpPr>
          <p:spPr>
            <a:xfrm>
              <a:off x="7638046" y="6076391"/>
              <a:ext cx="1705988" cy="533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C0000"/>
                  </a:solidFill>
                  <a:effectLst/>
                  <a:uLnTx/>
                  <a:uFillTx/>
                  <a:latin typeface="黑体"/>
                  <a:ea typeface="黑体"/>
                  <a:cs typeface="+mn-cs"/>
                </a:rPr>
                <a:t>溢出位置</a:t>
              </a:r>
              <a:endPara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黑体"/>
                <a:ea typeface="黑体"/>
                <a:cs typeface="+mn-cs"/>
              </a:endParaRPr>
            </a:p>
          </p:txBody>
        </p:sp>
        <p:cxnSp>
          <p:nvCxnSpPr>
            <p:cNvPr id="251" name="直接箭头连接符 250">
              <a:extLst>
                <a:ext uri="{FF2B5EF4-FFF2-40B4-BE49-F238E27FC236}">
                  <a16:creationId xmlns:a16="http://schemas.microsoft.com/office/drawing/2014/main" id="{FFB2B244-1D58-B77F-E273-F081115C511B}"/>
                </a:ext>
              </a:extLst>
            </p:cNvPr>
            <p:cNvCxnSpPr>
              <a:cxnSpLocks/>
              <a:stCxn id="249" idx="2"/>
              <a:endCxn id="252" idx="0"/>
            </p:cNvCxnSpPr>
            <p:nvPr/>
          </p:nvCxnSpPr>
          <p:spPr bwMode="auto">
            <a:xfrm flipH="1">
              <a:off x="8491040" y="5015546"/>
              <a:ext cx="1061468" cy="1060845"/>
            </a:xfrm>
            <a:prstGeom prst="straightConnector1">
              <a:avLst/>
            </a:prstGeom>
            <a:noFill/>
            <a:ln w="38100" cap="flat" cmpd="sng" algn="ctr">
              <a:solidFill>
                <a:srgbClr val="B9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圆角矩形 92">
                  <a:extLst>
                    <a:ext uri="{FF2B5EF4-FFF2-40B4-BE49-F238E27FC236}">
                      <a16:creationId xmlns:a16="http://schemas.microsoft.com/office/drawing/2014/main" id="{56A5CF33-B6E3-5D49-FBC5-DFCA801E52C0}"/>
                    </a:ext>
                  </a:extLst>
                </p:cNvPr>
                <p:cNvSpPr/>
                <p:nvPr/>
              </p:nvSpPr>
              <p:spPr>
                <a:xfrm>
                  <a:off x="9565963" y="4852189"/>
                  <a:ext cx="1379957" cy="260759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1" lang="en-US" altLang="zh-CN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ea typeface="Cambria Math" panose="02040503050406030204" pitchFamily="18" charset="0"/>
                      <a:cs typeface="Linux Libertine" panose="02000503000000000000" pitchFamily="2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</m:ctrlPr>
                        </m:sSubPr>
                        <m:e>
                          <m:r>
                            <a:rPr kumimoji="1" lang="en-US" altLang="zh-CN" sz="1400" b="0" i="1" u="none" strike="noStrike" kern="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𝑋</m:t>
                          </m:r>
                        </m:e>
                        <m:sub>
                          <m:r>
                            <a:rPr kumimoji="1" lang="en-US" altLang="zh-CN" sz="1400" b="0" i="1" u="none" strike="noStrike" kern="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Linux Libertine" panose="02000503000000000000" pitchFamily="2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kumimoji="1" lang="zh-CN" alt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等线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9" name="圆角矩形 92">
                  <a:extLst>
                    <a:ext uri="{FF2B5EF4-FFF2-40B4-BE49-F238E27FC236}">
                      <a16:creationId xmlns:a16="http://schemas.microsoft.com/office/drawing/2014/main" id="{56A5CF33-B6E3-5D49-FBC5-DFCA801E52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5963" y="4852189"/>
                  <a:ext cx="1379957" cy="260759"/>
                </a:xfrm>
                <a:prstGeom prst="roundRect">
                  <a:avLst/>
                </a:prstGeom>
                <a:blipFill>
                  <a:blip r:embed="rId18"/>
                  <a:stretch>
                    <a:fillRect b="-4762"/>
                  </a:stretch>
                </a:blipFill>
                <a:ln w="1270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8" name="圆角矩形 100">
              <a:extLst>
                <a:ext uri="{FF2B5EF4-FFF2-40B4-BE49-F238E27FC236}">
                  <a16:creationId xmlns:a16="http://schemas.microsoft.com/office/drawing/2014/main" id="{D51C30B3-74E7-56BD-ABC4-E1F52D78959D}"/>
                </a:ext>
              </a:extLst>
            </p:cNvPr>
            <p:cNvSpPr/>
            <p:nvPr/>
          </p:nvSpPr>
          <p:spPr>
            <a:xfrm>
              <a:off x="9546564" y="4485205"/>
              <a:ext cx="1423016" cy="260760"/>
            </a:xfrm>
            <a:prstGeom prst="roundRect">
              <a:avLst/>
            </a:prstGeom>
            <a:solidFill>
              <a:srgbClr val="FFC000">
                <a:lumMod val="40000"/>
                <a:lumOff val="60000"/>
              </a:srgbClr>
            </a:solidFill>
            <a:ln w="12700" cap="flat" cmpd="sng" algn="ctr">
              <a:solidFill>
                <a:srgbClr val="4472C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horz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+mn-cs"/>
                </a:rPr>
                <a:t>Hadamard</a:t>
              </a: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2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rPr>
                <a:t>⨀</a:t>
              </a: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301" name="直线箭头连接符 102">
              <a:extLst>
                <a:ext uri="{FF2B5EF4-FFF2-40B4-BE49-F238E27FC236}">
                  <a16:creationId xmlns:a16="http://schemas.microsoft.com/office/drawing/2014/main" id="{9B08DAF8-7B38-33A3-9148-E96FEAFA9328}"/>
                </a:ext>
              </a:extLst>
            </p:cNvPr>
            <p:cNvCxnSpPr>
              <a:cxnSpLocks/>
              <a:stCxn id="278" idx="2"/>
              <a:endCxn id="279" idx="0"/>
            </p:cNvCxnSpPr>
            <p:nvPr/>
          </p:nvCxnSpPr>
          <p:spPr>
            <a:xfrm flipH="1">
              <a:off x="10255942" y="4745965"/>
              <a:ext cx="2130" cy="106224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05" name="直线箭头连接符 102">
              <a:extLst>
                <a:ext uri="{FF2B5EF4-FFF2-40B4-BE49-F238E27FC236}">
                  <a16:creationId xmlns:a16="http://schemas.microsoft.com/office/drawing/2014/main" id="{7B3CE687-09F7-E385-FC2D-2F5F1C545289}"/>
                </a:ext>
              </a:extLst>
            </p:cNvPr>
            <p:cNvCxnSpPr>
              <a:cxnSpLocks/>
              <a:stCxn id="279" idx="2"/>
              <a:endCxn id="231" idx="0"/>
            </p:cNvCxnSpPr>
            <p:nvPr/>
          </p:nvCxnSpPr>
          <p:spPr>
            <a:xfrm>
              <a:off x="10255942" y="5112948"/>
              <a:ext cx="683" cy="193951"/>
            </a:xfrm>
            <a:prstGeom prst="straightConnector1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49" name="椭圆 248">
              <a:extLst>
                <a:ext uri="{FF2B5EF4-FFF2-40B4-BE49-F238E27FC236}">
                  <a16:creationId xmlns:a16="http://schemas.microsoft.com/office/drawing/2014/main" id="{396FF410-66A2-2227-8230-859151D63F60}"/>
                </a:ext>
              </a:extLst>
            </p:cNvPr>
            <p:cNvSpPr/>
            <p:nvPr/>
          </p:nvSpPr>
          <p:spPr bwMode="auto">
            <a:xfrm>
              <a:off x="9552508" y="4756455"/>
              <a:ext cx="1423016" cy="518183"/>
            </a:xfrm>
            <a:prstGeom prst="ellipse">
              <a:avLst/>
            </a:prstGeom>
            <a:noFill/>
            <a:ln w="57150" cap="flat" cmpd="sng" algn="ctr">
              <a:solidFill>
                <a:srgbClr val="B90000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B2608F9A-D839-49D4-8B8C-39988CA033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64321" y="1615504"/>
            <a:ext cx="4404719" cy="2730033"/>
          </a:xfrm>
          <a:prstGeom prst="rect">
            <a:avLst/>
          </a:prstGeom>
        </p:spPr>
      </p:pic>
      <p:sp>
        <p:nvSpPr>
          <p:cNvPr id="110" name="文本占位符 2">
            <a:extLst>
              <a:ext uri="{FF2B5EF4-FFF2-40B4-BE49-F238E27FC236}">
                <a16:creationId xmlns:a16="http://schemas.microsoft.com/office/drawing/2014/main" id="{5E081C8C-0142-4666-BC35-1998173DB0F6}"/>
              </a:ext>
            </a:extLst>
          </p:cNvPr>
          <p:cNvSpPr txBox="1">
            <a:spLocks/>
          </p:cNvSpPr>
          <p:nvPr/>
        </p:nvSpPr>
        <p:spPr>
          <a:xfrm>
            <a:off x="1142228" y="4702405"/>
            <a:ext cx="3565083" cy="131300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容易溢出的张量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  <a:p>
            <a:pPr marL="2857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Attention Logits</a:t>
            </a:r>
          </a:p>
          <a:p>
            <a:pPr marL="285750" marR="0" lvl="1" indent="-28575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SwiGLU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/MLP output </a:t>
            </a:r>
          </a:p>
        </p:txBody>
      </p:sp>
      <p:sp>
        <p:nvSpPr>
          <p:cNvPr id="111" name="椭圆 110">
            <a:extLst>
              <a:ext uri="{FF2B5EF4-FFF2-40B4-BE49-F238E27FC236}">
                <a16:creationId xmlns:a16="http://schemas.microsoft.com/office/drawing/2014/main" id="{D1B844CE-FC51-4C7C-853A-F68CAF640A12}"/>
              </a:ext>
            </a:extLst>
          </p:cNvPr>
          <p:cNvSpPr/>
          <p:nvPr/>
        </p:nvSpPr>
        <p:spPr bwMode="auto">
          <a:xfrm>
            <a:off x="9739182" y="5444200"/>
            <a:ext cx="1250713" cy="488556"/>
          </a:xfrm>
          <a:prstGeom prst="ellipse">
            <a:avLst/>
          </a:prstGeom>
          <a:noFill/>
          <a:ln w="57150" cap="flat" cmpd="sng" algn="ctr">
            <a:solidFill>
              <a:srgbClr val="B9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9265794C-3AC7-4C20-B153-A030EC35F43F}"/>
              </a:ext>
            </a:extLst>
          </p:cNvPr>
          <p:cNvCxnSpPr>
            <a:cxnSpLocks/>
            <a:stCxn id="111" idx="2"/>
          </p:cNvCxnSpPr>
          <p:nvPr/>
        </p:nvCxnSpPr>
        <p:spPr bwMode="auto">
          <a:xfrm flipH="1">
            <a:off x="8836966" y="5688478"/>
            <a:ext cx="902216" cy="227807"/>
          </a:xfrm>
          <a:prstGeom prst="straightConnector1">
            <a:avLst/>
          </a:prstGeom>
          <a:noFill/>
          <a:ln w="38100" cap="flat" cmpd="sng" algn="ctr">
            <a:solidFill>
              <a:srgbClr val="B9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7819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939E1D1-278A-93BF-E456-BC50F7DD47EC}"/>
              </a:ext>
            </a:extLst>
          </p:cNvPr>
          <p:cNvSpPr txBox="1"/>
          <p:nvPr/>
        </p:nvSpPr>
        <p:spPr>
          <a:xfrm>
            <a:off x="1398447" y="333000"/>
            <a:ext cx="6271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训练稳定性解法</a:t>
            </a:r>
            <a:r>
              <a:rPr kumimoji="1" lang="zh-CN" altLang="en-US" sz="3600" b="1" dirty="0">
                <a:solidFill>
                  <a:srgbClr val="00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：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模型结构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A52EB1-47B1-E918-3602-5B5619D31B62}"/>
              </a:ext>
            </a:extLst>
          </p:cNvPr>
          <p:cNvSpPr txBox="1"/>
          <p:nvPr/>
        </p:nvSpPr>
        <p:spPr>
          <a:xfrm>
            <a:off x="7637819" y="6070026"/>
            <a:ext cx="3130886" cy="441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张量的数值范围明显降低 ！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0DB7DAB-8BF3-DBFC-95C7-D06407A458B0}"/>
                  </a:ext>
                </a:extLst>
              </p:cNvPr>
              <p:cNvSpPr txBox="1"/>
              <p:nvPr/>
            </p:nvSpPr>
            <p:spPr>
              <a:xfrm>
                <a:off x="1305305" y="2456123"/>
                <a:ext cx="2011833" cy="628121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altLang="zh-CN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S</m:t>
                      </m:r>
                      <m:r>
                        <a:rPr kumimoji="0" lang="en-US" altLang="zh-CN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altLang="zh-CN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softmax</m:t>
                      </m:r>
                      <m:d>
                        <m:dPr>
                          <m:ctrlPr>
                            <a:rPr kumimoji="0" lang="en-US" altLang="zh-CN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𝑄</m:t>
                              </m:r>
                              <m:sSup>
                                <m:sSupPr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𝐾</m:t>
                                  </m:r>
                                </m:e>
                                <m:sup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𝑇</m:t>
                                  </m:r>
                                </m:sup>
                              </m:sSup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kumimoji="0" lang="en-US" altLang="zh-CN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kumimoji="0" lang="en-US" altLang="zh-CN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C0DB7DAB-8BF3-DBFC-95C7-D06407A45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5305" y="2456123"/>
                <a:ext cx="2011833" cy="628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0217FB72-289B-1A38-7A60-92B291D5B1DA}"/>
              </a:ext>
            </a:extLst>
          </p:cNvPr>
          <p:cNvSpPr txBox="1">
            <a:spLocks/>
          </p:cNvSpPr>
          <p:nvPr/>
        </p:nvSpPr>
        <p:spPr>
          <a:xfrm>
            <a:off x="899783" y="1317433"/>
            <a:ext cx="5037399" cy="221988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QK Norm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解决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Attention Logits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溢出问题</a:t>
            </a:r>
          </a:p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996ADB09-F79B-DEE2-C920-096CE6D5A582}"/>
              </a:ext>
            </a:extLst>
          </p:cNvPr>
          <p:cNvCxnSpPr>
            <a:cxnSpLocks/>
          </p:cNvCxnSpPr>
          <p:nvPr/>
        </p:nvCxnSpPr>
        <p:spPr bwMode="auto">
          <a:xfrm>
            <a:off x="3051315" y="2566118"/>
            <a:ext cx="531645" cy="442"/>
          </a:xfrm>
          <a:prstGeom prst="straightConnector1">
            <a:avLst/>
          </a:prstGeom>
          <a:noFill/>
          <a:ln w="38100" cap="flat" cmpd="sng" algn="ctr">
            <a:noFill/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7" name="文本占位符 2">
            <a:extLst>
              <a:ext uri="{FF2B5EF4-FFF2-40B4-BE49-F238E27FC236}">
                <a16:creationId xmlns:a16="http://schemas.microsoft.com/office/drawing/2014/main" id="{109D4FCC-4D78-9EE4-93FA-A1CBB85AA929}"/>
              </a:ext>
            </a:extLst>
          </p:cNvPr>
          <p:cNvSpPr txBox="1">
            <a:spLocks/>
          </p:cNvSpPr>
          <p:nvPr/>
        </p:nvSpPr>
        <p:spPr>
          <a:xfrm>
            <a:off x="899781" y="3955322"/>
            <a:ext cx="5037399" cy="169646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Sandwich Norm 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控制每层输出范围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47F7D2-A651-4034-895F-D0309415D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5533" y="3729253"/>
            <a:ext cx="3635459" cy="23986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8E69D1C-3602-4F62-A682-17CD71109D96}"/>
              </a:ext>
            </a:extLst>
          </p:cNvPr>
          <p:cNvSpPr txBox="1"/>
          <p:nvPr/>
        </p:nvSpPr>
        <p:spPr>
          <a:xfrm>
            <a:off x="8392784" y="621607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模型结构优化前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130C193-8C7D-401F-A253-CE6859A1EBB7}"/>
              </a:ext>
            </a:extLst>
          </p:cNvPr>
          <p:cNvSpPr txBox="1"/>
          <p:nvPr/>
        </p:nvSpPr>
        <p:spPr>
          <a:xfrm>
            <a:off x="8392784" y="3390699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模型结构优化后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F74C2E-27C8-4050-EE93-01069DEEB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7397" y="1031980"/>
            <a:ext cx="3691731" cy="2288125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7A55BB0-605A-06BB-1FE7-FCC6FDAB96E0}"/>
              </a:ext>
            </a:extLst>
          </p:cNvPr>
          <p:cNvGrpSpPr/>
          <p:nvPr/>
        </p:nvGrpSpPr>
        <p:grpSpPr>
          <a:xfrm>
            <a:off x="1600750" y="4567366"/>
            <a:ext cx="3635459" cy="1118913"/>
            <a:chOff x="1600750" y="4567366"/>
            <a:chExt cx="3635459" cy="11189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8A3E4C9-6E08-ED2F-2FFB-9D53308F59DD}"/>
                    </a:ext>
                  </a:extLst>
                </p:cNvPr>
                <p:cNvSpPr txBox="1"/>
                <p:nvPr/>
              </p:nvSpPr>
              <p:spPr>
                <a:xfrm>
                  <a:off x="1600750" y="5179409"/>
                  <a:ext cx="3635459" cy="50687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𝑋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𝑁𝑜𝑟𝑚</m:t>
                        </m:r>
                        <m:d>
                          <m:d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𝐹𝐹𝑁</m:t>
                            </m:r>
                            <m:d>
                              <m:dPr>
                                <m:ctrlP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𝑁𝑜𝑟𝑚</m:t>
                                </m:r>
                                <m:d>
                                  <m:d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8" name="文本框 17">
                  <a:extLst>
                    <a:ext uri="{FF2B5EF4-FFF2-40B4-BE49-F238E27FC236}">
                      <a16:creationId xmlns:a16="http://schemas.microsoft.com/office/drawing/2014/main" id="{B8A3E4C9-6E08-ED2F-2FFB-9D53308F5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750" y="5179409"/>
                  <a:ext cx="3635459" cy="50687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110E5AD-E4BF-3DED-5F74-4875E4F9D459}"/>
                    </a:ext>
                  </a:extLst>
                </p:cNvPr>
                <p:cNvSpPr txBox="1"/>
                <p:nvPr/>
              </p:nvSpPr>
              <p:spPr>
                <a:xfrm>
                  <a:off x="1600750" y="4567366"/>
                  <a:ext cx="3567934" cy="5068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𝑋</m:t>
                            </m:r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𝑋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𝑁𝑜𝑟𝑚</m:t>
                        </m:r>
                        <m:d>
                          <m:d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𝐴𝑡𝑡</m:t>
                            </m:r>
                            <m:d>
                              <m:dPr>
                                <m:ctrlP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𝑁𝑜𝑟𝑚</m:t>
                                </m:r>
                                <m:d>
                                  <m:dPr>
                                    <m:ctrlP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altLang="zh-CN" sz="18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00000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  <m:t>𝑋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A110E5AD-E4BF-3DED-5F74-4875E4F9D4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750" y="4567366"/>
                  <a:ext cx="3567934" cy="50687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7A5457BB-820A-AB09-7828-03D918CF24B5}"/>
              </a:ext>
            </a:extLst>
          </p:cNvPr>
          <p:cNvGrpSpPr/>
          <p:nvPr/>
        </p:nvGrpSpPr>
        <p:grpSpPr>
          <a:xfrm>
            <a:off x="3652810" y="1811113"/>
            <a:ext cx="2563772" cy="1918140"/>
            <a:chOff x="3652810" y="1811113"/>
            <a:chExt cx="2563772" cy="19181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C58EFF3-0244-1E6E-99BA-C9E49E53DD82}"/>
                    </a:ext>
                  </a:extLst>
                </p:cNvPr>
                <p:cNvSpPr txBox="1"/>
                <p:nvPr/>
              </p:nvSpPr>
              <p:spPr>
                <a:xfrm>
                  <a:off x="3652810" y="1811113"/>
                  <a:ext cx="2493922" cy="1229632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</m:num>
                          <m:den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𝑅𝑀𝑆𝑛𝑜𝑟𝑚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/>
                    <a:cs typeface="+mn-cs"/>
                  </a:endParaRP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𝐾</m:t>
                            </m:r>
                          </m:e>
                          <m:sup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𝐾</m:t>
                            </m:r>
                          </m:num>
                          <m:den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𝑅𝑀𝑆𝑛𝑜𝑟𝑚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𝐾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6C58EFF3-0244-1E6E-99BA-C9E49E53DD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2810" y="1811113"/>
                  <a:ext cx="2493922" cy="12296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200B17C-DD7B-21B5-FB99-EA19A9098C93}"/>
                    </a:ext>
                  </a:extLst>
                </p:cNvPr>
                <p:cNvSpPr txBox="1"/>
                <p:nvPr/>
              </p:nvSpPr>
              <p:spPr>
                <a:xfrm>
                  <a:off x="3722660" y="3029125"/>
                  <a:ext cx="2493922" cy="70012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S</m:t>
                            </m:r>
                          </m:e>
                          <m:sup>
                            <m:r>
                              <a:rPr kumimoji="0" lang="en-US" altLang="zh-CN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</m:sup>
                        </m:sSup>
                        <m:r>
                          <a:rPr kumimoji="0" lang="en-US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kumimoji="0" lang="en-US" altLang="zh-CN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softmax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(</m:t>
                        </m:r>
                        <m:f>
                          <m:f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𝑄</m:t>
                            </m:r>
                            <m: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′</m:t>
                            </m:r>
                            <m:sSup>
                              <m:sSupPr>
                                <m:ctrlP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𝐾</m:t>
                                </m:r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′</m:t>
                                </m:r>
                              </m:e>
                              <m:sup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𝑇</m:t>
                                </m:r>
                              </m:sup>
                            </m:sSup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altLang="zh-CN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𝑑</m:t>
                                </m:r>
                              </m:e>
                            </m:rad>
                          </m:den>
                        </m:f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6200B17C-DD7B-21B5-FB99-EA19A9098C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2660" y="3029125"/>
                  <a:ext cx="2493922" cy="7001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838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5187FD5-8EDE-2498-B34B-0DB8B7A48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089" y="1428805"/>
            <a:ext cx="9022308" cy="473671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F239DF-B17D-2881-C17B-A6CB91D6CF36}"/>
              </a:ext>
            </a:extLst>
          </p:cNvPr>
          <p:cNvSpPr txBox="1"/>
          <p:nvPr/>
        </p:nvSpPr>
        <p:spPr>
          <a:xfrm>
            <a:off x="1398447" y="333000"/>
            <a:ext cx="7713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Larger is Different</a:t>
            </a:r>
            <a:endParaRPr kumimoji="1" lang="zh-CN" altLang="en-US" sz="3600" b="1" dirty="0">
              <a:solidFill>
                <a:prstClr val="black"/>
              </a:solidFill>
              <a:latin typeface="等线" panose="02110004020202020204"/>
              <a:ea typeface="等线" panose="0201060003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89E33CD-9F9D-6838-DBF8-A707898C79E7}"/>
              </a:ext>
            </a:extLst>
          </p:cNvPr>
          <p:cNvSpPr txBox="1"/>
          <p:nvPr/>
        </p:nvSpPr>
        <p:spPr>
          <a:xfrm>
            <a:off x="163169" y="6435783"/>
            <a:ext cx="5286838" cy="2616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>
                <a:hlinkClick r:id="rId4"/>
              </a:rPr>
              <a:t>LLM Model Size: 2025 Comparison Chart &amp; Performance Guide | Label Your Data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418639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091E572-17C8-E83D-BE98-3A5AD0CAA520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模型结构与训练参数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6F301C-CEF7-1665-8FE5-C83AD992B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310" y="1126375"/>
            <a:ext cx="4206202" cy="5303683"/>
          </a:xfrm>
          <a:prstGeom prst="rect">
            <a:avLst/>
          </a:prstGeom>
        </p:spPr>
      </p:pic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AD0C0186-2C57-09BB-C609-415E49898360}"/>
              </a:ext>
            </a:extLst>
          </p:cNvPr>
          <p:cNvSpPr txBox="1">
            <a:spLocks/>
          </p:cNvSpPr>
          <p:nvPr/>
        </p:nvSpPr>
        <p:spPr>
          <a:xfrm>
            <a:off x="392436" y="1532112"/>
            <a:ext cx="6553282" cy="1729717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zh-CN" altLang="en-US" sz="1800" dirty="0"/>
              <a:t>模型结构：主要参考</a:t>
            </a:r>
            <a:r>
              <a:rPr lang="en-US" altLang="zh-CN" sz="1800" dirty="0"/>
              <a:t>Qwen3-1.7B</a:t>
            </a:r>
            <a:r>
              <a:rPr lang="zh-CN" altLang="en-US" sz="1800" dirty="0"/>
              <a:t>的设计；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r>
              <a:rPr lang="zh-CN" altLang="en-US" sz="1800" dirty="0"/>
              <a:t>未采用</a:t>
            </a:r>
            <a:r>
              <a:rPr lang="en-US" altLang="zh-CN" sz="1800" dirty="0"/>
              <a:t>Tied-Embedding; </a:t>
            </a:r>
            <a:r>
              <a:rPr lang="en-US" altLang="zh-CN" sz="1800" b="1" dirty="0"/>
              <a:t>Non-embedding</a:t>
            </a:r>
            <a:r>
              <a:rPr lang="zh-CN" altLang="en-US" sz="1800" b="1" dirty="0"/>
              <a:t>参数量为</a:t>
            </a:r>
            <a:r>
              <a:rPr lang="en-US" altLang="zh-CN" sz="1800" b="1" dirty="0"/>
              <a:t>1.4B</a:t>
            </a:r>
            <a:r>
              <a:rPr lang="zh-CN" altLang="en-US" sz="1800" dirty="0"/>
              <a:t>；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r>
              <a:rPr lang="zh-CN" altLang="en-US" sz="1800" dirty="0"/>
              <a:t>采用了上述</a:t>
            </a:r>
            <a:r>
              <a:rPr lang="en-US" altLang="zh-CN" sz="1800" b="1" dirty="0"/>
              <a:t>QK Norm, Sandwich Norm, Soft-Capping</a:t>
            </a:r>
            <a:r>
              <a:rPr lang="zh-CN" altLang="en-US" sz="1800" dirty="0"/>
              <a:t>技术；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r>
              <a:rPr lang="zh-CN" altLang="en-US" sz="1800" dirty="0"/>
              <a:t>参考</a:t>
            </a:r>
            <a:r>
              <a:rPr lang="en-US" altLang="zh-CN" sz="1800" dirty="0" err="1"/>
              <a:t>Qwen</a:t>
            </a:r>
            <a:r>
              <a:rPr lang="zh-CN" altLang="en-US" sz="1800" dirty="0"/>
              <a:t>系列的词表。</a:t>
            </a:r>
            <a:endParaRPr lang="en-US" altLang="zh-CN" sz="1800" dirty="0"/>
          </a:p>
          <a:p>
            <a:pPr marL="0" indent="0">
              <a:lnSpc>
                <a:spcPct val="120000"/>
              </a:lnSpc>
              <a:buNone/>
            </a:pPr>
            <a:endParaRPr lang="zh-CN" altLang="en-US" sz="2200" dirty="0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61175597-449B-ED12-5F0D-2F1710C96206}"/>
              </a:ext>
            </a:extLst>
          </p:cNvPr>
          <p:cNvSpPr txBox="1">
            <a:spLocks/>
          </p:cNvSpPr>
          <p:nvPr/>
        </p:nvSpPr>
        <p:spPr>
          <a:xfrm>
            <a:off x="392436" y="3506394"/>
            <a:ext cx="6553282" cy="44962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Learning Rate &amp; Batch Size</a:t>
            </a:r>
            <a:r>
              <a:rPr lang="zh-CN" altLang="en-US" sz="1800" dirty="0"/>
              <a:t>：小规模数据实验结合经验确定。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endParaRPr lang="zh-CN" altLang="en-US" sz="1800" dirty="0"/>
          </a:p>
        </p:txBody>
      </p:sp>
      <p:sp>
        <p:nvSpPr>
          <p:cNvPr id="13" name="文本占位符 2">
            <a:extLst>
              <a:ext uri="{FF2B5EF4-FFF2-40B4-BE49-F238E27FC236}">
                <a16:creationId xmlns:a16="http://schemas.microsoft.com/office/drawing/2014/main" id="{13BC942D-C078-E1A3-D23A-B4DC76AA0D09}"/>
              </a:ext>
            </a:extLst>
          </p:cNvPr>
          <p:cNvSpPr txBox="1">
            <a:spLocks/>
          </p:cNvSpPr>
          <p:nvPr/>
        </p:nvSpPr>
        <p:spPr>
          <a:xfrm>
            <a:off x="392436" y="4200580"/>
            <a:ext cx="6553282" cy="1531045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b="1" dirty="0"/>
              <a:t>Dynamic Loss Scale</a:t>
            </a:r>
            <a:r>
              <a:rPr lang="en-US" altLang="zh-CN" sz="1800" dirty="0"/>
              <a:t>:</a:t>
            </a:r>
          </a:p>
          <a:p>
            <a:pPr marL="285750" lvl="1" indent="-285750">
              <a:lnSpc>
                <a:spcPct val="120000"/>
              </a:lnSpc>
            </a:pPr>
            <a:r>
              <a:rPr lang="zh-CN" altLang="en-US" sz="1800" dirty="0"/>
              <a:t>处理</a:t>
            </a:r>
            <a:r>
              <a:rPr lang="en-US" altLang="zh-CN" sz="1800" dirty="0"/>
              <a:t>FP16</a:t>
            </a:r>
            <a:r>
              <a:rPr lang="zh-CN" altLang="en-US" sz="1800" dirty="0"/>
              <a:t>溢出的手段，动态改变</a:t>
            </a:r>
            <a:r>
              <a:rPr lang="en-US" altLang="zh-CN" sz="1800" dirty="0"/>
              <a:t>loss scale</a:t>
            </a:r>
            <a:r>
              <a:rPr lang="zh-CN" altLang="en-US" sz="1800" dirty="0"/>
              <a:t>；</a:t>
            </a:r>
            <a:endParaRPr lang="en-US" altLang="zh-CN" sz="1800" dirty="0"/>
          </a:p>
          <a:p>
            <a:pPr marL="285750" lvl="1" indent="-285750">
              <a:lnSpc>
                <a:spcPct val="120000"/>
              </a:lnSpc>
            </a:pPr>
            <a:r>
              <a:rPr lang="zh-CN" altLang="en-US" sz="1800" dirty="0"/>
              <a:t>设置较短的</a:t>
            </a:r>
            <a:r>
              <a:rPr lang="en-US" altLang="zh-CN" sz="1800" dirty="0"/>
              <a:t>scale window</a:t>
            </a:r>
            <a:r>
              <a:rPr lang="zh-CN" altLang="en-US" sz="1800" dirty="0"/>
              <a:t>（</a:t>
            </a:r>
            <a:r>
              <a:rPr lang="en-US" altLang="zh-CN" sz="1800" dirty="0"/>
              <a:t>=20</a:t>
            </a:r>
            <a:r>
              <a:rPr lang="zh-CN" altLang="en-US" sz="1800" dirty="0"/>
              <a:t>），使得</a:t>
            </a:r>
            <a:r>
              <a:rPr lang="en-US" altLang="zh-CN" sz="1800" dirty="0"/>
              <a:t>loss scale</a:t>
            </a:r>
            <a:r>
              <a:rPr lang="zh-CN" altLang="en-US" sz="1800" dirty="0"/>
              <a:t>灵活变化应对溢出问题。</a:t>
            </a:r>
            <a:endParaRPr lang="en-US" altLang="zh-CN" sz="1800" dirty="0"/>
          </a:p>
          <a:p>
            <a:pPr marL="0" lvl="1" indent="0">
              <a:lnSpc>
                <a:spcPct val="120000"/>
              </a:lnSpc>
              <a:buNone/>
            </a:pPr>
            <a:endParaRPr lang="zh-CN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6988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61C2BEF-EE5E-748B-A4FD-330602D2EE27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实验结果：评测榜单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461F754-1452-2738-7006-8E871DE5D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85" y="1305702"/>
            <a:ext cx="10225941" cy="51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7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61C2BEF-EE5E-748B-A4FD-330602D2EE27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实验结果：评测榜单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38207C7-0146-7611-6B7A-177958718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6" y="1209660"/>
            <a:ext cx="10567113" cy="475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8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61C2BEF-EE5E-748B-A4FD-330602D2EE27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实验结果：评测榜单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66D337-350F-9C7A-860A-EB861C35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2602"/>
            <a:ext cx="12192000" cy="349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C9C67B2-A293-E214-E64E-BC5A1E92A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8CDB3F-CAD3-47D2-A0E9-BA772FA57F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Roboto Regular"/>
                <a:cs typeface="+mn-cs"/>
              </a:rPr>
              <a:t>44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Roboto Regular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48513F2-B318-3EC8-0008-943FDFF9A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63" y="0"/>
            <a:ext cx="1040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62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C93D2D-B08C-F817-9B42-02C23370B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563" y="0"/>
            <a:ext cx="10406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表&#10;&#10;AI 生成的内容可能不正确。">
            <a:extLst>
              <a:ext uri="{FF2B5EF4-FFF2-40B4-BE49-F238E27FC236}">
                <a16:creationId xmlns:a16="http://schemas.microsoft.com/office/drawing/2014/main" id="{78328A50-C6E4-2218-4F9F-D7CDD81B5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62" y="0"/>
            <a:ext cx="10406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3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ADFD932-DC21-3EDA-2C26-11E35D23E9B8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One More Thing: Careful License Check!</a:t>
            </a:r>
            <a:endParaRPr kumimoji="1"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A54953-B2A8-920A-5E00-47FA892E8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14" y="1443060"/>
            <a:ext cx="8354252" cy="30589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652883-655F-1F5D-6951-0036ECFD3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90" y="4952203"/>
            <a:ext cx="11082419" cy="9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C297194D-E163-EEC3-7E20-9D7BF8C7B92D}"/>
              </a:ext>
            </a:extLst>
          </p:cNvPr>
          <p:cNvSpPr txBox="1"/>
          <p:nvPr/>
        </p:nvSpPr>
        <p:spPr>
          <a:xfrm>
            <a:off x="1366914" y="346514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未来展望：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Next</a:t>
            </a:r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Step?</a:t>
            </a:r>
            <a:endParaRPr kumimoji="1"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DF14B4-CC6E-C153-381B-3544C019BDD6}"/>
              </a:ext>
            </a:extLst>
          </p:cNvPr>
          <p:cNvSpPr txBox="1">
            <a:spLocks/>
          </p:cNvSpPr>
          <p:nvPr/>
        </p:nvSpPr>
        <p:spPr>
          <a:xfrm>
            <a:off x="782505" y="1434706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1. </a:t>
            </a:r>
            <a:r>
              <a:rPr lang="zh-CN" altLang="en-US" sz="1800" dirty="0"/>
              <a:t>新型模型结构与高效设计：</a:t>
            </a:r>
            <a:r>
              <a:rPr lang="en-US" altLang="zh-CN" sz="1800" dirty="0" err="1"/>
              <a:t>MoE</a:t>
            </a:r>
            <a:r>
              <a:rPr lang="zh-CN" altLang="en-US" sz="1800" dirty="0"/>
              <a:t>、</a:t>
            </a:r>
            <a:r>
              <a:rPr lang="en-US" altLang="zh-CN" sz="1800" dirty="0"/>
              <a:t>Linear Attention</a:t>
            </a:r>
            <a:r>
              <a:rPr lang="zh-CN" altLang="en-US" sz="1800" dirty="0"/>
              <a:t>、</a:t>
            </a:r>
            <a:r>
              <a:rPr lang="en-US" altLang="zh-CN" sz="1800" dirty="0"/>
              <a:t>Universal Transformer (Looped Transformer)</a:t>
            </a:r>
            <a:r>
              <a:rPr lang="zh-CN" altLang="en-US" sz="1800" dirty="0"/>
              <a:t>。</a:t>
            </a:r>
          </a:p>
        </p:txBody>
      </p:sp>
      <p:sp>
        <p:nvSpPr>
          <p:cNvPr id="4" name="文本占位符 2">
            <a:extLst>
              <a:ext uri="{FF2B5EF4-FFF2-40B4-BE49-F238E27FC236}">
                <a16:creationId xmlns:a16="http://schemas.microsoft.com/office/drawing/2014/main" id="{4C20C79C-867A-2243-321F-9F19C54E2B80}"/>
              </a:ext>
            </a:extLst>
          </p:cNvPr>
          <p:cNvSpPr txBox="1">
            <a:spLocks/>
          </p:cNvSpPr>
          <p:nvPr/>
        </p:nvSpPr>
        <p:spPr>
          <a:xfrm>
            <a:off x="782505" y="2118858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2. </a:t>
            </a:r>
            <a:r>
              <a:rPr lang="zh-CN" altLang="en-US" sz="1800" dirty="0"/>
              <a:t>低精度低成本预训练：</a:t>
            </a:r>
            <a:r>
              <a:rPr lang="en-US" altLang="zh-CN" sz="1800" dirty="0"/>
              <a:t>FP8/FP4</a:t>
            </a:r>
            <a:r>
              <a:rPr lang="zh-CN" altLang="en-US" sz="1800" dirty="0"/>
              <a:t>预训练，保持性能同时降低训练成本。</a:t>
            </a:r>
          </a:p>
        </p:txBody>
      </p:sp>
      <p:sp>
        <p:nvSpPr>
          <p:cNvPr id="5" name="文本占位符 2">
            <a:extLst>
              <a:ext uri="{FF2B5EF4-FFF2-40B4-BE49-F238E27FC236}">
                <a16:creationId xmlns:a16="http://schemas.microsoft.com/office/drawing/2014/main" id="{F6CC38BA-A87D-4C04-2FC5-07CFCE08CD2C}"/>
              </a:ext>
            </a:extLst>
          </p:cNvPr>
          <p:cNvSpPr txBox="1">
            <a:spLocks/>
          </p:cNvSpPr>
          <p:nvPr/>
        </p:nvSpPr>
        <p:spPr>
          <a:xfrm>
            <a:off x="782505" y="2803010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3. </a:t>
            </a:r>
            <a:r>
              <a:rPr lang="zh-CN" altLang="en-US" sz="1800" dirty="0"/>
              <a:t>高效数据的预训练：通过更精巧的混合、更合理的筛选，提高数据利用效率。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B5693523-8BC8-25E0-64BD-750F639CA1E9}"/>
              </a:ext>
            </a:extLst>
          </p:cNvPr>
          <p:cNvSpPr txBox="1">
            <a:spLocks/>
          </p:cNvSpPr>
          <p:nvPr/>
        </p:nvSpPr>
        <p:spPr>
          <a:xfrm>
            <a:off x="782505" y="4839712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6. </a:t>
            </a:r>
            <a:r>
              <a:rPr lang="zh-CN" altLang="en-US" sz="1800" dirty="0"/>
              <a:t>多模态模型的全开源预训练：构建多模态的开源数据集，推动多模态领域的全开源大模型发展。</a:t>
            </a:r>
          </a:p>
        </p:txBody>
      </p:sp>
      <p:sp>
        <p:nvSpPr>
          <p:cNvPr id="7" name="文本占位符 2">
            <a:extLst>
              <a:ext uri="{FF2B5EF4-FFF2-40B4-BE49-F238E27FC236}">
                <a16:creationId xmlns:a16="http://schemas.microsoft.com/office/drawing/2014/main" id="{3E7BB84E-664E-36EC-945B-CB4FB6740FFD}"/>
              </a:ext>
            </a:extLst>
          </p:cNvPr>
          <p:cNvSpPr txBox="1">
            <a:spLocks/>
          </p:cNvSpPr>
          <p:nvPr/>
        </p:nvSpPr>
        <p:spPr>
          <a:xfrm>
            <a:off x="782505" y="3507632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4. </a:t>
            </a:r>
            <a:r>
              <a:rPr lang="zh-CN" altLang="en-US" sz="1800" dirty="0"/>
              <a:t>长文本与推理能力：接上后训练部分（</a:t>
            </a:r>
            <a:r>
              <a:rPr lang="en-US" altLang="zh-CN" sz="1800" dirty="0"/>
              <a:t>SFT</a:t>
            </a:r>
            <a:r>
              <a:rPr lang="zh-CN" altLang="en-US" sz="1800" dirty="0"/>
              <a:t>、</a:t>
            </a:r>
            <a:r>
              <a:rPr lang="en-US" altLang="zh-CN" sz="1800" dirty="0"/>
              <a:t>RFT</a:t>
            </a:r>
            <a:r>
              <a:rPr lang="zh-CN" altLang="en-US" sz="1800" dirty="0"/>
              <a:t>），增强模型的长文本能力和推理能力。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323591E-3BFD-CEA3-C630-70E0A12D88A3}"/>
              </a:ext>
            </a:extLst>
          </p:cNvPr>
          <p:cNvSpPr txBox="1">
            <a:spLocks/>
          </p:cNvSpPr>
          <p:nvPr/>
        </p:nvSpPr>
        <p:spPr>
          <a:xfrm>
            <a:off x="782505" y="4173672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5. </a:t>
            </a:r>
            <a:r>
              <a:rPr lang="zh-CN" altLang="en-US" sz="1800" dirty="0"/>
              <a:t>增强</a:t>
            </a:r>
            <a:r>
              <a:rPr lang="en-US" altLang="zh-CN" sz="1800" dirty="0"/>
              <a:t>Agent</a:t>
            </a:r>
            <a:r>
              <a:rPr lang="zh-CN" altLang="en-US" sz="1800" dirty="0"/>
              <a:t>能力：加强</a:t>
            </a:r>
            <a:r>
              <a:rPr lang="en-US" altLang="zh-CN" sz="1800" dirty="0"/>
              <a:t>Agent</a:t>
            </a:r>
            <a:r>
              <a:rPr lang="zh-CN" altLang="en-US" sz="1800" dirty="0"/>
              <a:t>能力相关（指令跟随）的预训练与后训练数据。</a:t>
            </a:r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AF6C61D9-5BDC-97FB-7EB3-56BE2087CBF7}"/>
              </a:ext>
            </a:extLst>
          </p:cNvPr>
          <p:cNvSpPr txBox="1">
            <a:spLocks/>
          </p:cNvSpPr>
          <p:nvPr/>
        </p:nvSpPr>
        <p:spPr>
          <a:xfrm>
            <a:off x="782505" y="5554087"/>
            <a:ext cx="10295070" cy="484582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20000"/>
              </a:lnSpc>
              <a:buNone/>
            </a:pPr>
            <a:r>
              <a:rPr lang="en-US" altLang="zh-CN" sz="1800" dirty="0"/>
              <a:t>7. </a:t>
            </a:r>
            <a:r>
              <a:rPr lang="zh-CN" altLang="en-US" sz="1800" dirty="0"/>
              <a:t>在线数据选择与强化预训练：在预训练阶段引入动态数据选择，实现自我进化的强化预训练。</a:t>
            </a:r>
          </a:p>
        </p:txBody>
      </p:sp>
    </p:spTree>
    <p:extLst>
      <p:ext uri="{BB962C8B-B14F-4D97-AF65-F5344CB8AC3E}">
        <p14:creationId xmlns:p14="http://schemas.microsoft.com/office/powerpoint/2010/main" val="7357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A277B1A-E14B-89AF-377E-F6571E10C541}"/>
              </a:ext>
            </a:extLst>
          </p:cNvPr>
          <p:cNvSpPr txBox="1"/>
          <p:nvPr/>
        </p:nvSpPr>
        <p:spPr>
          <a:xfrm>
            <a:off x="1366914" y="323768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全开源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7954C39-09DF-A236-09CC-D3E4E7628CBB}"/>
              </a:ext>
            </a:extLst>
          </p:cNvPr>
          <p:cNvSpPr txBox="1"/>
          <p:nvPr/>
        </p:nvSpPr>
        <p:spPr>
          <a:xfrm>
            <a:off x="545910" y="1390893"/>
            <a:ext cx="11382233" cy="455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技术报告链接：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https://arxiv.org/pdf/2512.07612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HuggingFace</a:t>
            </a:r>
            <a:r>
              <a:rPr lang="zh-CN" altLang="en-US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模型链接：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https://huggingface.co/thu-pacman/PCMind-2.1-Kaiyuan-2B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dirty="0" err="1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HuggingFace</a:t>
            </a:r>
            <a:r>
              <a:rPr lang="zh-CN" altLang="en-US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数据链接：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https://huggingface.co/datasets/thu-pacman/PCMind-2.1-Kaiyuan-2B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数据处理框架：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https://github.com/thu-pacman/Kaiyuan-Spark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</a:rPr>
              <a:t>训练框架：</a:t>
            </a:r>
            <a:r>
              <a:rPr lang="en-US" altLang="zh-CN" sz="2800" dirty="0">
                <a:solidFill>
                  <a:prstClr val="black"/>
                </a:solidFill>
                <a:latin typeface="等线" panose="02110004020202020204"/>
                <a:ea typeface="等线" panose="02010600030101010101" pitchFamily="2" charset="-12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https://github.com/thu-pacman/kaiyuan-mindformers</a:t>
            </a:r>
            <a:endParaRPr lang="en-US" altLang="zh-CN" sz="2800" dirty="0">
              <a:solidFill>
                <a:prstClr val="black"/>
              </a:solidFill>
              <a:latin typeface="等线" panose="0211000402020202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94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7C56D-DFB2-6572-B28A-FD3845E2E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27EF22B-E23C-0748-7473-A61352FBA591}"/>
              </a:ext>
            </a:extLst>
          </p:cNvPr>
          <p:cNvSpPr txBox="1"/>
          <p:nvPr/>
        </p:nvSpPr>
        <p:spPr>
          <a:xfrm>
            <a:off x="1398446" y="333000"/>
            <a:ext cx="9259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全开源模型</a:t>
            </a:r>
            <a:r>
              <a:rPr kumimoji="1" lang="en-US" altLang="zh-CN" sz="3600" b="1" dirty="0"/>
              <a:t>——</a:t>
            </a:r>
            <a:r>
              <a:rPr kumimoji="1" lang="zh-CN" altLang="en-US" sz="3600" b="1" dirty="0"/>
              <a:t>让大模型训练更加普及</a:t>
            </a:r>
          </a:p>
        </p:txBody>
      </p:sp>
      <p:sp>
        <p:nvSpPr>
          <p:cNvPr id="3" name="内容占位符 5">
            <a:extLst>
              <a:ext uri="{FF2B5EF4-FFF2-40B4-BE49-F238E27FC236}">
                <a16:creationId xmlns:a16="http://schemas.microsoft.com/office/drawing/2014/main" id="{45A38F21-0D8A-9376-A81B-F0938F3026A8}"/>
              </a:ext>
            </a:extLst>
          </p:cNvPr>
          <p:cNvSpPr txBox="1">
            <a:spLocks/>
          </p:cNvSpPr>
          <p:nvPr/>
        </p:nvSpPr>
        <p:spPr>
          <a:xfrm>
            <a:off x="599282" y="1459912"/>
            <a:ext cx="11438043" cy="3198371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dirty="0"/>
              <a:t>大模型的进一步发展与广泛应用需要</a:t>
            </a:r>
            <a:r>
              <a:rPr kumimoji="1" lang="zh-CN" altLang="en-US" b="1" dirty="0"/>
              <a:t>领域知识</a:t>
            </a:r>
            <a:r>
              <a:rPr kumimoji="1" lang="zh-CN" altLang="en-US" dirty="0"/>
              <a:t>的有效注入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领域知识注入目前主要采用持续预训练、</a:t>
            </a:r>
            <a:r>
              <a:rPr kumimoji="1" lang="en-US" altLang="zh-CN" dirty="0"/>
              <a:t>RAG</a:t>
            </a:r>
            <a:r>
              <a:rPr kumimoji="1" lang="zh-CN" altLang="en-US" dirty="0"/>
              <a:t>等方法</a:t>
            </a:r>
            <a:endParaRPr kumimoji="1" lang="en-US" altLang="zh-CN" dirty="0"/>
          </a:p>
          <a:p>
            <a:r>
              <a:rPr kumimoji="1" lang="zh-CN" altLang="en-US" dirty="0"/>
              <a:t>尽管已经有很多高水平开源模型，如</a:t>
            </a:r>
            <a:r>
              <a:rPr kumimoji="1" lang="en-US" altLang="zh-CN" dirty="0"/>
              <a:t>Qwen</a:t>
            </a:r>
            <a:r>
              <a:rPr kumimoji="1" lang="zh-CN" altLang="en-US" dirty="0"/>
              <a:t>，</a:t>
            </a:r>
            <a:r>
              <a:rPr kumimoji="1" lang="en-US" altLang="zh-CN" dirty="0" err="1"/>
              <a:t>DeepSeek</a:t>
            </a:r>
            <a:r>
              <a:rPr kumimoji="1" lang="zh-CN" altLang="en-US" dirty="0"/>
              <a:t>，</a:t>
            </a:r>
            <a:r>
              <a:rPr kumimoji="1" lang="en-US" altLang="zh-CN" dirty="0"/>
              <a:t>GLM</a:t>
            </a:r>
            <a:r>
              <a:rPr kumimoji="1" lang="zh-CN" altLang="en-US" dirty="0"/>
              <a:t>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其</a:t>
            </a:r>
            <a:r>
              <a:rPr kumimoji="1" lang="zh-CN" altLang="en-US" b="1" dirty="0"/>
              <a:t>预训练数据通常不公开</a:t>
            </a:r>
            <a:r>
              <a:rPr kumimoji="1" lang="zh-CN" altLang="en-US" dirty="0"/>
              <a:t>，但持续预训练需要预训练的数据与领域数据混合，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开源权重模型通常已经经过</a:t>
            </a:r>
            <a:r>
              <a:rPr kumimoji="1" lang="zh-CN" altLang="en-US" b="1" dirty="0"/>
              <a:t>重度微调</a:t>
            </a:r>
            <a:r>
              <a:rPr kumimoji="1" lang="zh-CN" altLang="en-US" dirty="0"/>
              <a:t>，进一步持续预训练能力弱</a:t>
            </a:r>
            <a:endParaRPr lang="en-US" altLang="zh-CN" dirty="0"/>
          </a:p>
          <a:p>
            <a:r>
              <a:rPr lang="zh-CN" altLang="en-US" dirty="0"/>
              <a:t>全开源模型让模型训练更加普及，领域模型更容易构建</a:t>
            </a:r>
            <a:endParaRPr lang="en-US" altLang="zh-CN" dirty="0"/>
          </a:p>
          <a:p>
            <a:pPr lvl="1"/>
            <a:r>
              <a:rPr lang="zh-CN" altLang="en-US" dirty="0"/>
              <a:t>全开源模型，不仅开源权重，而且</a:t>
            </a:r>
            <a:r>
              <a:rPr lang="zh-CN" altLang="en-US" b="1" dirty="0"/>
              <a:t>开源使用的数据集、数据管线与训练方法</a:t>
            </a:r>
            <a:endParaRPr lang="en-US" altLang="zh-CN" b="1" dirty="0"/>
          </a:p>
        </p:txBody>
      </p:sp>
      <p:pic>
        <p:nvPicPr>
          <p:cNvPr id="4" name="图片 3" descr="图形用户界面, 文本, 应用程序&#10;&#10;AI 生成的内容可能不正确。">
            <a:extLst>
              <a:ext uri="{FF2B5EF4-FFF2-40B4-BE49-F238E27FC236}">
                <a16:creationId xmlns:a16="http://schemas.microsoft.com/office/drawing/2014/main" id="{34771F32-6A2F-BCA6-52B2-B9EBAB047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1" r="1194"/>
          <a:stretch/>
        </p:blipFill>
        <p:spPr>
          <a:xfrm>
            <a:off x="891654" y="4658283"/>
            <a:ext cx="5136108" cy="1673819"/>
          </a:xfrm>
          <a:prstGeom prst="rect">
            <a:avLst/>
          </a:prstGeom>
        </p:spPr>
      </p:pic>
      <p:pic>
        <p:nvPicPr>
          <p:cNvPr id="5" name="图片 4" descr="图形用户界面, 文本, 应用程序, 电子邮件&#10;&#10;AI 生成的内容可能不正确。">
            <a:extLst>
              <a:ext uri="{FF2B5EF4-FFF2-40B4-BE49-F238E27FC236}">
                <a16:creationId xmlns:a16="http://schemas.microsoft.com/office/drawing/2014/main" id="{0FA4D698-60E0-9693-718A-079B5E5B5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240" y="4658283"/>
            <a:ext cx="4016990" cy="176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003E87FE-87FE-DEAA-552A-8F53608A35F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12000" y="4797000"/>
            <a:ext cx="338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cs typeface="+mn-ea"/>
                <a:sym typeface="+mn-lt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293240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5F74DF7-EAC4-774B-7CCF-93439B70A732}"/>
              </a:ext>
            </a:extLst>
          </p:cNvPr>
          <p:cNvSpPr txBox="1"/>
          <p:nvPr/>
        </p:nvSpPr>
        <p:spPr>
          <a:xfrm>
            <a:off x="1366914" y="323768"/>
            <a:ext cx="9358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加入我们：</a:t>
            </a:r>
            <a:r>
              <a:rPr kumimoji="1"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Join us!</a:t>
            </a:r>
            <a:endParaRPr kumimoji="1" lang="zh-CN" altLang="en-US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548278B-AE19-CADB-3D4A-A552392371DE}"/>
              </a:ext>
            </a:extLst>
          </p:cNvPr>
          <p:cNvSpPr txBox="1"/>
          <p:nvPr/>
        </p:nvSpPr>
        <p:spPr>
          <a:xfrm>
            <a:off x="1019033" y="12291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https://pacman.cs.tsinghua.edu.cn/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F4B465C-F249-E799-4EE1-9A6B9B355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3" y="1784684"/>
            <a:ext cx="9205980" cy="2833708"/>
          </a:xfrm>
          <a:prstGeom prst="rect">
            <a:avLst/>
          </a:prstGeom>
        </p:spPr>
      </p:pic>
      <p:pic>
        <p:nvPicPr>
          <p:cNvPr id="10" name="图片 9" descr="QR 代码&#10;&#10;AI 生成的内容可能不正确。">
            <a:extLst>
              <a:ext uri="{FF2B5EF4-FFF2-40B4-BE49-F238E27FC236}">
                <a16:creationId xmlns:a16="http://schemas.microsoft.com/office/drawing/2014/main" id="{6A1B39CF-3F09-B00A-CCAC-0E95A94068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901" y="3478678"/>
            <a:ext cx="2327585" cy="317460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67A102-DB47-11E7-E1F9-BA33385085F1}"/>
              </a:ext>
            </a:extLst>
          </p:cNvPr>
          <p:cNvSpPr txBox="1"/>
          <p:nvPr/>
        </p:nvSpPr>
        <p:spPr>
          <a:xfrm>
            <a:off x="1019032" y="4984527"/>
            <a:ext cx="6541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linkClick r:id="rId4"/>
              </a:rPr>
              <a:t>My Email: luokr24@mails.tsinghua.edu.cn</a:t>
            </a:r>
            <a:r>
              <a:rPr lang="en-US" altLang="zh-CN" dirty="0"/>
              <a:t>              My WeChat:</a:t>
            </a:r>
          </a:p>
          <a:p>
            <a:endParaRPr lang="en-US" altLang="zh-CN" dirty="0"/>
          </a:p>
          <a:p>
            <a:r>
              <a:rPr lang="en-US" altLang="zh-CN" dirty="0"/>
              <a:t>PS: </a:t>
            </a:r>
            <a:r>
              <a:rPr lang="zh-CN" altLang="en-US" dirty="0"/>
              <a:t>还可以联系</a:t>
            </a:r>
            <a:r>
              <a:rPr lang="en-US" altLang="zh-CN" dirty="0"/>
              <a:t>TUNA</a:t>
            </a:r>
            <a:r>
              <a:rPr lang="zh-CN" altLang="en-US" dirty="0"/>
              <a:t>元老 </a:t>
            </a:r>
            <a:r>
              <a:rPr lang="en-US" altLang="zh-CN" dirty="0" err="1"/>
              <a:t>HarryChen</a:t>
            </a:r>
            <a:r>
              <a:rPr lang="zh-CN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47635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4034C66-21A6-BF3D-23B2-2A6FEE058C38}"/>
              </a:ext>
            </a:extLst>
          </p:cNvPr>
          <p:cNvSpPr txBox="1"/>
          <p:nvPr/>
        </p:nvSpPr>
        <p:spPr>
          <a:xfrm>
            <a:off x="1398447" y="333000"/>
            <a:ext cx="617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现状与挑战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C609E1-ECE7-FC17-6DC5-52D6A2F73C82}"/>
              </a:ext>
            </a:extLst>
          </p:cNvPr>
          <p:cNvSpPr txBox="1">
            <a:spLocks/>
          </p:cNvSpPr>
          <p:nvPr/>
        </p:nvSpPr>
        <p:spPr>
          <a:xfrm>
            <a:off x="446882" y="1339357"/>
            <a:ext cx="11058181" cy="4747544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/>
              <a:t>已有一些大规模开源数据集，如</a:t>
            </a:r>
            <a:r>
              <a:rPr lang="en-US" altLang="zh-CN" sz="2400" dirty="0"/>
              <a:t>DCLM</a:t>
            </a:r>
            <a:r>
              <a:rPr lang="zh-CN" altLang="en-US" sz="2400" dirty="0"/>
              <a:t>，</a:t>
            </a:r>
            <a:r>
              <a:rPr lang="en-US" altLang="zh-CN" sz="2400" dirty="0" err="1"/>
              <a:t>FineWeb</a:t>
            </a:r>
            <a:r>
              <a:rPr lang="zh-CN" altLang="en-US" sz="2400" dirty="0"/>
              <a:t>等通过清洗公开网页的数据或公开代码网站的数据（粗筛数据）</a:t>
            </a:r>
            <a:endParaRPr lang="en-US" altLang="zh-CN" sz="2400" dirty="0"/>
          </a:p>
          <a:p>
            <a:r>
              <a:rPr lang="zh-CN" altLang="en-US" sz="2400" dirty="0"/>
              <a:t>目前的全流程开源模型：美国</a:t>
            </a:r>
            <a:r>
              <a:rPr lang="en-US" altLang="zh-CN" sz="2400" dirty="0"/>
              <a:t>Allen</a:t>
            </a:r>
            <a:r>
              <a:rPr lang="zh-CN" altLang="en-US" sz="2400" dirty="0"/>
              <a:t>实验室的</a:t>
            </a:r>
            <a:r>
              <a:rPr lang="en-US" altLang="zh-CN" sz="2400" dirty="0" err="1"/>
              <a:t>Olmo</a:t>
            </a:r>
            <a:r>
              <a:rPr lang="zh-CN" altLang="en-US" sz="2400" dirty="0"/>
              <a:t>，中国人民大学的</a:t>
            </a:r>
            <a:r>
              <a:rPr lang="en-US" altLang="zh-CN" sz="2400" dirty="0"/>
              <a:t>Yulan</a:t>
            </a:r>
            <a:r>
              <a:rPr lang="zh-CN" altLang="en-US" sz="2400" dirty="0"/>
              <a:t>等；</a:t>
            </a:r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r>
              <a:rPr lang="zh-CN" altLang="en-US" sz="2400" dirty="0"/>
              <a:t>为什么还需要做？</a:t>
            </a:r>
            <a:endParaRPr lang="en-US" altLang="zh-CN" sz="2400" dirty="0"/>
          </a:p>
          <a:p>
            <a:pPr lvl="1"/>
            <a:r>
              <a:rPr lang="zh-CN" altLang="en-US" sz="2000" dirty="0"/>
              <a:t>国产算力：中美对抗加剧的今天，如果有一天用不了</a:t>
            </a:r>
            <a:r>
              <a:rPr lang="en-US" altLang="zh-CN" sz="2000" dirty="0"/>
              <a:t>Nvidia</a:t>
            </a:r>
            <a:r>
              <a:rPr lang="zh-CN" altLang="en-US" sz="2000" dirty="0"/>
              <a:t>显卡，该怎么办？</a:t>
            </a:r>
            <a:endParaRPr lang="en-US" altLang="zh-CN" sz="2000" dirty="0"/>
          </a:p>
          <a:p>
            <a:pPr lvl="1"/>
            <a:r>
              <a:rPr lang="zh-CN" altLang="en-US" sz="2000" dirty="0"/>
              <a:t>降本增效：“语言模型训练”</a:t>
            </a:r>
            <a:r>
              <a:rPr lang="en-US" altLang="zh-CN" sz="2000" dirty="0"/>
              <a:t>=</a:t>
            </a:r>
            <a:r>
              <a:rPr lang="zh-CN" altLang="en-US" sz="2000" dirty="0"/>
              <a:t>“高成本、高投入”？降低成本，祛魅训练，推进</a:t>
            </a:r>
            <a:r>
              <a:rPr lang="en-US" altLang="zh-CN" sz="2000" dirty="0"/>
              <a:t>LLM</a:t>
            </a:r>
            <a:r>
              <a:rPr lang="zh-CN" altLang="en-US" sz="2000" dirty="0"/>
              <a:t>改变各领域。</a:t>
            </a:r>
            <a:endParaRPr lang="en-US" altLang="zh-CN" sz="20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  <a:p>
            <a:endParaRPr lang="en-US" altLang="zh-CN" sz="2400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58F5299E-4AC8-0D98-01EA-AD019A0F0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767421"/>
              </p:ext>
            </p:extLst>
          </p:nvPr>
        </p:nvGraphicFramePr>
        <p:xfrm>
          <a:off x="823351" y="2800308"/>
          <a:ext cx="4386944" cy="1679057"/>
        </p:xfrm>
        <a:graphic>
          <a:graphicData uri="http://schemas.openxmlformats.org/drawingml/2006/table">
            <a:tbl>
              <a:tblPr/>
              <a:tblGrid>
                <a:gridCol w="3340089">
                  <a:extLst>
                    <a:ext uri="{9D8B030D-6E8A-4147-A177-3AD203B41FA5}">
                      <a16:colId xmlns:a16="http://schemas.microsoft.com/office/drawing/2014/main" val="2746567420"/>
                    </a:ext>
                  </a:extLst>
                </a:gridCol>
                <a:gridCol w="1046855">
                  <a:extLst>
                    <a:ext uri="{9D8B030D-6E8A-4147-A177-3AD203B41FA5}">
                      <a16:colId xmlns:a16="http://schemas.microsoft.com/office/drawing/2014/main" val="1319099171"/>
                    </a:ext>
                  </a:extLst>
                </a:gridCol>
              </a:tblGrid>
              <a:tr h="5283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zh-CN" altLang="en-US" sz="1800" dirty="0"/>
                        <a:t>数据集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#tokens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9609669"/>
                  </a:ext>
                </a:extLst>
              </a:tr>
              <a:tr h="31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 err="1"/>
                        <a:t>FineWeb</a:t>
                      </a:r>
                      <a:r>
                        <a:rPr lang="en-US" altLang="zh-CN" sz="1800" dirty="0"/>
                        <a:t>-Edu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1.3T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405302"/>
                  </a:ext>
                </a:extLst>
              </a:tr>
              <a:tr h="3122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/>
                        <a:t>DCLM-baseline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4T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324106"/>
                  </a:ext>
                </a:extLst>
              </a:tr>
              <a:tr h="4192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altLang="zh-CN" sz="1800" dirty="0"/>
                        <a:t>FineWeb-Edu-Chinese-V2.1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E2841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等线" panose="02110004020202020204"/>
                        </a:defRPr>
                      </a:lvl9pPr>
                    </a:lstStyle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570B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A72E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7072434"/>
                  </a:ext>
                </a:extLst>
              </a:tr>
            </a:tbl>
          </a:graphicData>
        </a:graphic>
      </p:graphicFrame>
      <p:pic>
        <p:nvPicPr>
          <p:cNvPr id="5" name="图片 4" descr="卡通画&#10;&#10;AI 生成的内容可能不正确。">
            <a:extLst>
              <a:ext uri="{FF2B5EF4-FFF2-40B4-BE49-F238E27FC236}">
                <a16:creationId xmlns:a16="http://schemas.microsoft.com/office/drawing/2014/main" id="{958926E3-C8C7-48A3-50D0-A40E9028E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40" y="2800308"/>
            <a:ext cx="2867889" cy="7742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6DCE7C5-2898-A9CB-440B-C67A17D1F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940" y="3639836"/>
            <a:ext cx="2867889" cy="97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4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4034C66-21A6-BF3D-23B2-2A6FEE058C38}"/>
              </a:ext>
            </a:extLst>
          </p:cNvPr>
          <p:cNvSpPr txBox="1"/>
          <p:nvPr/>
        </p:nvSpPr>
        <p:spPr>
          <a:xfrm>
            <a:off x="1398447" y="333000"/>
            <a:ext cx="617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现状与挑战</a:t>
            </a:r>
          </a:p>
        </p:txBody>
      </p:sp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A23EF9F3-8DD5-F708-146A-EA08A6CB0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2" y="1212590"/>
            <a:ext cx="9394209" cy="512828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D5C3130-9F7B-1A2B-3202-719ADC395B47}"/>
              </a:ext>
            </a:extLst>
          </p:cNvPr>
          <p:cNvSpPr txBox="1"/>
          <p:nvPr/>
        </p:nvSpPr>
        <p:spPr>
          <a:xfrm>
            <a:off x="163168" y="6435782"/>
            <a:ext cx="2598229" cy="26161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1100" dirty="0"/>
              <a:t>This figure is credited to Nano Banana.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7682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4034C66-21A6-BF3D-23B2-2A6FEE058C38}"/>
              </a:ext>
            </a:extLst>
          </p:cNvPr>
          <p:cNvSpPr txBox="1"/>
          <p:nvPr/>
        </p:nvSpPr>
        <p:spPr>
          <a:xfrm>
            <a:off x="1398447" y="333000"/>
            <a:ext cx="6176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现状与挑战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DC609E1-ECE7-FC17-6DC5-52D6A2F73C82}"/>
              </a:ext>
            </a:extLst>
          </p:cNvPr>
          <p:cNvSpPr txBox="1">
            <a:spLocks/>
          </p:cNvSpPr>
          <p:nvPr/>
        </p:nvSpPr>
        <p:spPr>
          <a:xfrm>
            <a:off x="446882" y="1339357"/>
            <a:ext cx="11058181" cy="3578386"/>
          </a:xfrm>
          <a:prstGeom prst="rect">
            <a:avLst/>
          </a:prstGeom>
          <a:ln w="38100"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/>
              <a:t>存在的挑战</a:t>
            </a:r>
            <a:endParaRPr lang="en-US" altLang="zh-CN" sz="2400" dirty="0"/>
          </a:p>
          <a:p>
            <a:pPr lvl="1"/>
            <a:r>
              <a:rPr lang="zh-CN" altLang="en-US" sz="2000" dirty="0"/>
              <a:t>如何从</a:t>
            </a:r>
            <a:r>
              <a:rPr lang="zh-CN" altLang="en-US" sz="2000" b="1" dirty="0"/>
              <a:t>特点各异，质量</a:t>
            </a:r>
            <a:r>
              <a:rPr lang="zh-CN" altLang="en-US" sz="2000" dirty="0"/>
              <a:t>参差不齐，高质量样本稀缺的开源预训练数据集中</a:t>
            </a:r>
            <a:r>
              <a:rPr lang="zh-CN" altLang="en-US" sz="2000" b="1" dirty="0">
                <a:highlight>
                  <a:srgbClr val="DCEAF7"/>
                </a:highlight>
              </a:rPr>
              <a:t>筛选与混合</a:t>
            </a:r>
            <a:r>
              <a:rPr lang="zh-CN" altLang="en-US" sz="2000" dirty="0"/>
              <a:t>不同的开源数据集？</a:t>
            </a:r>
            <a:endParaRPr lang="en-US" altLang="zh-CN" sz="2000" dirty="0"/>
          </a:p>
          <a:p>
            <a:pPr lvl="1"/>
            <a:r>
              <a:rPr lang="zh-CN" altLang="en-US" sz="2000" dirty="0"/>
              <a:t>如何优化训练策略，</a:t>
            </a:r>
            <a:r>
              <a:rPr lang="zh-CN" altLang="en-US" sz="2000" b="1" dirty="0">
                <a:highlight>
                  <a:srgbClr val="DCEAF7"/>
                </a:highlight>
              </a:rPr>
              <a:t>提高训练数据的利用效率</a:t>
            </a:r>
            <a:r>
              <a:rPr lang="zh-CN" altLang="en-US" sz="2000" dirty="0"/>
              <a:t>，实现有限资源下的高效训练？</a:t>
            </a:r>
            <a:endParaRPr lang="en-US" altLang="zh-CN" sz="2000" dirty="0"/>
          </a:p>
          <a:p>
            <a:pPr lvl="1"/>
            <a:r>
              <a:rPr lang="zh-CN" altLang="en-US" sz="2000" dirty="0"/>
              <a:t>开源预训练数据集</a:t>
            </a:r>
            <a:r>
              <a:rPr lang="zh-CN" altLang="en-US" sz="2000" b="1" dirty="0"/>
              <a:t>数量多、规模大</a:t>
            </a:r>
            <a:r>
              <a:rPr lang="zh-CN" altLang="en-US" sz="2000" dirty="0"/>
              <a:t>，亟需</a:t>
            </a:r>
            <a:r>
              <a:rPr lang="zh-CN" altLang="en-US" sz="2000" b="1" dirty="0"/>
              <a:t>易用、可拓展</a:t>
            </a:r>
            <a:r>
              <a:rPr lang="zh-CN" altLang="en-US" sz="2000" dirty="0"/>
              <a:t>的</a:t>
            </a:r>
            <a:r>
              <a:rPr lang="zh-CN" altLang="en-US" sz="2000" b="1" dirty="0">
                <a:highlight>
                  <a:srgbClr val="DCEAF7"/>
                </a:highlight>
              </a:rPr>
              <a:t>开源数据处理系统</a:t>
            </a:r>
            <a:r>
              <a:rPr lang="zh-CN" altLang="en-US" sz="2000" dirty="0"/>
              <a:t>；</a:t>
            </a:r>
            <a:endParaRPr lang="en-US" altLang="zh-CN" sz="2000" dirty="0"/>
          </a:p>
          <a:p>
            <a:pPr lvl="1"/>
            <a:r>
              <a:rPr lang="zh-CN" altLang="en-US" sz="2000" dirty="0"/>
              <a:t>如何实现</a:t>
            </a:r>
            <a:r>
              <a:rPr lang="zh-CN" altLang="en-US" sz="2000" b="1" dirty="0">
                <a:highlight>
                  <a:srgbClr val="DCEAF7"/>
                </a:highlight>
              </a:rPr>
              <a:t>全国产算力</a:t>
            </a:r>
            <a:r>
              <a:rPr lang="zh-CN" altLang="en-US" sz="2000" dirty="0"/>
              <a:t>下，全流程开源的</a:t>
            </a:r>
            <a:r>
              <a:rPr lang="zh-CN" altLang="en-US" sz="2000" b="1" dirty="0"/>
              <a:t>稳定训练</a:t>
            </a:r>
            <a:r>
              <a:rPr lang="zh-CN" altLang="en-US" sz="2000" dirty="0"/>
              <a:t>？</a:t>
            </a:r>
            <a:endParaRPr lang="en-US" altLang="zh-CN" sz="2000" dirty="0"/>
          </a:p>
          <a:p>
            <a:pPr lvl="1"/>
            <a:endParaRPr lang="en-US" altLang="zh-CN" dirty="0"/>
          </a:p>
        </p:txBody>
      </p:sp>
      <p:pic>
        <p:nvPicPr>
          <p:cNvPr id="4" name="图片 3" descr="文本&#10;&#10;AI 生成的内容可能不正确。">
            <a:extLst>
              <a:ext uri="{FF2B5EF4-FFF2-40B4-BE49-F238E27FC236}">
                <a16:creationId xmlns:a16="http://schemas.microsoft.com/office/drawing/2014/main" id="{1FE97FC7-D2AD-C166-4825-537456C8C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6" y="3535148"/>
            <a:ext cx="5190699" cy="283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18E2A6-C1BB-A102-73B0-B9D05BFE9D55}"/>
              </a:ext>
            </a:extLst>
          </p:cNvPr>
          <p:cNvSpPr txBox="1"/>
          <p:nvPr/>
        </p:nvSpPr>
        <p:spPr>
          <a:xfrm>
            <a:off x="1398447" y="333000"/>
            <a:ext cx="4216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 b="1" dirty="0"/>
              <a:t>脑海</a:t>
            </a:r>
            <a:r>
              <a:rPr kumimoji="1" lang="en-US" altLang="zh-CN" sz="3600" b="1" dirty="0"/>
              <a:t>-2.1-</a:t>
            </a:r>
            <a:r>
              <a:rPr kumimoji="1" lang="zh-CN" altLang="en-US" sz="3600" b="1" dirty="0"/>
              <a:t>开元</a:t>
            </a:r>
            <a:r>
              <a:rPr kumimoji="1" lang="en-US" altLang="zh-CN" sz="3600" b="1" dirty="0"/>
              <a:t>-2B</a:t>
            </a:r>
            <a:endParaRPr kumimoji="1" lang="zh-CN" altLang="en-US" sz="3600" b="1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5A8B642-6B45-094D-E98F-C3D00BB8834B}"/>
              </a:ext>
            </a:extLst>
          </p:cNvPr>
          <p:cNvGrpSpPr/>
          <p:nvPr/>
        </p:nvGrpSpPr>
        <p:grpSpPr>
          <a:xfrm>
            <a:off x="826893" y="5225271"/>
            <a:ext cx="6205622" cy="1073128"/>
            <a:chOff x="1077967" y="5579341"/>
            <a:chExt cx="6205622" cy="1073128"/>
          </a:xfrm>
        </p:grpSpPr>
        <p:sp>
          <p:nvSpPr>
            <p:cNvPr id="2" name="文本占位符 2">
              <a:extLst>
                <a:ext uri="{FF2B5EF4-FFF2-40B4-BE49-F238E27FC236}">
                  <a16:creationId xmlns:a16="http://schemas.microsoft.com/office/drawing/2014/main" id="{C61C725D-0A59-5FF7-C655-CEFE3BAB1F6E}"/>
                </a:ext>
              </a:extLst>
            </p:cNvPr>
            <p:cNvSpPr txBox="1">
              <a:spLocks/>
            </p:cNvSpPr>
            <p:nvPr/>
          </p:nvSpPr>
          <p:spPr>
            <a:xfrm>
              <a:off x="1077967" y="5792060"/>
              <a:ext cx="2021463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全国产算力</a:t>
              </a:r>
            </a:p>
          </p:txBody>
        </p:sp>
        <p:sp>
          <p:nvSpPr>
            <p:cNvPr id="5" name="内容占位符 3">
              <a:extLst>
                <a:ext uri="{FF2B5EF4-FFF2-40B4-BE49-F238E27FC236}">
                  <a16:creationId xmlns:a16="http://schemas.microsoft.com/office/drawing/2014/main" id="{7959775B-39DC-0814-5B08-E8F5A95747A5}"/>
                </a:ext>
              </a:extLst>
            </p:cNvPr>
            <p:cNvSpPr txBox="1">
              <a:spLocks/>
            </p:cNvSpPr>
            <p:nvPr/>
          </p:nvSpPr>
          <p:spPr>
            <a:xfrm>
              <a:off x="3689444" y="5579341"/>
              <a:ext cx="3594145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模型训练：昇腾</a:t>
              </a:r>
              <a:r>
                <a:rPr lang="en-US" altLang="zh-CN" dirty="0"/>
                <a:t>910A</a:t>
              </a:r>
            </a:p>
          </p:txBody>
        </p:sp>
        <p:sp>
          <p:nvSpPr>
            <p:cNvPr id="11" name="内容占位符 3">
              <a:extLst>
                <a:ext uri="{FF2B5EF4-FFF2-40B4-BE49-F238E27FC236}">
                  <a16:creationId xmlns:a16="http://schemas.microsoft.com/office/drawing/2014/main" id="{6C9DFB4E-F7E1-1D81-45E7-643755CB89A2}"/>
                </a:ext>
              </a:extLst>
            </p:cNvPr>
            <p:cNvSpPr txBox="1">
              <a:spLocks/>
            </p:cNvSpPr>
            <p:nvPr/>
          </p:nvSpPr>
          <p:spPr>
            <a:xfrm>
              <a:off x="3689444" y="6154008"/>
              <a:ext cx="3309310" cy="498461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数据处理：鲲鹏</a:t>
              </a:r>
              <a:r>
                <a:rPr lang="en-US" altLang="zh-CN" dirty="0"/>
                <a:t>920</a:t>
              </a:r>
            </a:p>
          </p:txBody>
        </p:sp>
        <p:sp>
          <p:nvSpPr>
            <p:cNvPr id="12" name="左大括号 11">
              <a:extLst>
                <a:ext uri="{FF2B5EF4-FFF2-40B4-BE49-F238E27FC236}">
                  <a16:creationId xmlns:a16="http://schemas.microsoft.com/office/drawing/2014/main" id="{F916F26A-14B0-BDC0-DDB8-7EFEB1DC7EAD}"/>
                </a:ext>
              </a:extLst>
            </p:cNvPr>
            <p:cNvSpPr/>
            <p:nvPr/>
          </p:nvSpPr>
          <p:spPr>
            <a:xfrm>
              <a:off x="3229971" y="5712971"/>
              <a:ext cx="227462" cy="7005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BA059122-15A4-DF3C-D818-485E4E693599}"/>
              </a:ext>
            </a:extLst>
          </p:cNvPr>
          <p:cNvGrpSpPr/>
          <p:nvPr/>
        </p:nvGrpSpPr>
        <p:grpSpPr>
          <a:xfrm>
            <a:off x="826893" y="3950415"/>
            <a:ext cx="11190696" cy="1102571"/>
            <a:chOff x="923292" y="4159368"/>
            <a:chExt cx="10559024" cy="1102571"/>
          </a:xfrm>
        </p:grpSpPr>
        <p:sp>
          <p:nvSpPr>
            <p:cNvPr id="6" name="文本占位符 4">
              <a:extLst>
                <a:ext uri="{FF2B5EF4-FFF2-40B4-BE49-F238E27FC236}">
                  <a16:creationId xmlns:a16="http://schemas.microsoft.com/office/drawing/2014/main" id="{BDE3D6F6-68D1-FFFA-556F-30E9DE1A2333}"/>
                </a:ext>
              </a:extLst>
            </p:cNvPr>
            <p:cNvSpPr txBox="1">
              <a:spLocks/>
            </p:cNvSpPr>
            <p:nvPr/>
          </p:nvSpPr>
          <p:spPr>
            <a:xfrm>
              <a:off x="923292" y="4481072"/>
              <a:ext cx="202146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全流程开源</a:t>
              </a:r>
            </a:p>
          </p:txBody>
        </p:sp>
        <p:sp>
          <p:nvSpPr>
            <p:cNvPr id="7" name="内容占位符 5">
              <a:extLst>
                <a:ext uri="{FF2B5EF4-FFF2-40B4-BE49-F238E27FC236}">
                  <a16:creationId xmlns:a16="http://schemas.microsoft.com/office/drawing/2014/main" id="{5123383A-8010-0CB4-8C42-22522D215A7E}"/>
                </a:ext>
              </a:extLst>
            </p:cNvPr>
            <p:cNvSpPr txBox="1">
              <a:spLocks/>
            </p:cNvSpPr>
            <p:nvPr/>
          </p:nvSpPr>
          <p:spPr>
            <a:xfrm>
              <a:off x="3422085" y="4772576"/>
              <a:ext cx="8060231" cy="48936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全流程开源：开源</a:t>
              </a:r>
              <a:r>
                <a:rPr lang="en-US" altLang="zh-CN" dirty="0"/>
                <a:t>【</a:t>
              </a:r>
              <a:r>
                <a:rPr lang="zh-CN" altLang="en-US" dirty="0"/>
                <a:t>数据集</a:t>
              </a:r>
              <a:r>
                <a:rPr lang="en-US" altLang="zh-CN" dirty="0"/>
                <a:t>+</a:t>
              </a:r>
              <a:r>
                <a:rPr lang="zh-CN" altLang="en-US" dirty="0"/>
                <a:t>数据处理系统</a:t>
              </a:r>
              <a:r>
                <a:rPr lang="en-US" altLang="zh-CN" dirty="0"/>
                <a:t>+</a:t>
              </a:r>
              <a:r>
                <a:rPr lang="zh-CN" altLang="en-US" dirty="0"/>
                <a:t>训练策略</a:t>
              </a:r>
              <a:r>
                <a:rPr lang="en-US" altLang="zh-CN" dirty="0"/>
                <a:t>】</a:t>
              </a:r>
            </a:p>
            <a:p>
              <a:endParaRPr lang="zh-CN" altLang="en-US" dirty="0"/>
            </a:p>
          </p:txBody>
        </p:sp>
        <p:sp>
          <p:nvSpPr>
            <p:cNvPr id="10" name="内容占位符 5">
              <a:extLst>
                <a:ext uri="{FF2B5EF4-FFF2-40B4-BE49-F238E27FC236}">
                  <a16:creationId xmlns:a16="http://schemas.microsoft.com/office/drawing/2014/main" id="{09C73692-73FD-6C77-BDDB-ADB7B3507F41}"/>
                </a:ext>
              </a:extLst>
            </p:cNvPr>
            <p:cNvSpPr txBox="1">
              <a:spLocks/>
            </p:cNvSpPr>
            <p:nvPr/>
          </p:nvSpPr>
          <p:spPr>
            <a:xfrm>
              <a:off x="3423131" y="4159368"/>
              <a:ext cx="5567241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通常的“开源”：只开源</a:t>
              </a:r>
              <a:r>
                <a:rPr lang="en-US" altLang="zh-CN" dirty="0"/>
                <a:t>【</a:t>
              </a:r>
              <a:r>
                <a:rPr lang="zh-CN" altLang="en-US" dirty="0"/>
                <a:t>模型权重</a:t>
              </a:r>
              <a:r>
                <a:rPr lang="en-US" altLang="zh-CN" dirty="0"/>
                <a:t>】</a:t>
              </a:r>
            </a:p>
          </p:txBody>
        </p:sp>
        <p:sp>
          <p:nvSpPr>
            <p:cNvPr id="14" name="左大括号 13">
              <a:extLst>
                <a:ext uri="{FF2B5EF4-FFF2-40B4-BE49-F238E27FC236}">
                  <a16:creationId xmlns:a16="http://schemas.microsoft.com/office/drawing/2014/main" id="{9926C05A-AFAA-8B0C-B5AF-9E929967E875}"/>
                </a:ext>
              </a:extLst>
            </p:cNvPr>
            <p:cNvSpPr/>
            <p:nvPr/>
          </p:nvSpPr>
          <p:spPr>
            <a:xfrm>
              <a:off x="3009742" y="4384650"/>
              <a:ext cx="227462" cy="70058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FEAFC055-7564-46BD-6766-B692CD6B2BF3}"/>
              </a:ext>
            </a:extLst>
          </p:cNvPr>
          <p:cNvGrpSpPr/>
          <p:nvPr/>
        </p:nvGrpSpPr>
        <p:grpSpPr>
          <a:xfrm>
            <a:off x="826893" y="1421035"/>
            <a:ext cx="5457472" cy="2219210"/>
            <a:chOff x="1120435" y="1421035"/>
            <a:chExt cx="5457472" cy="2219210"/>
          </a:xfrm>
        </p:grpSpPr>
        <p:sp>
          <p:nvSpPr>
            <p:cNvPr id="3" name="文本占位符 4">
              <a:extLst>
                <a:ext uri="{FF2B5EF4-FFF2-40B4-BE49-F238E27FC236}">
                  <a16:creationId xmlns:a16="http://schemas.microsoft.com/office/drawing/2014/main" id="{CCF31CAD-384F-E923-F94F-1D11DD4AF0FB}"/>
                </a:ext>
              </a:extLst>
            </p:cNvPr>
            <p:cNvSpPr txBox="1">
              <a:spLocks/>
            </p:cNvSpPr>
            <p:nvPr/>
          </p:nvSpPr>
          <p:spPr>
            <a:xfrm>
              <a:off x="1120435" y="2027419"/>
              <a:ext cx="1619426" cy="986276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精炼数据</a:t>
              </a:r>
              <a:endParaRPr lang="en-US" altLang="zh-CN" dirty="0"/>
            </a:p>
            <a:p>
              <a:pPr marL="0" indent="0">
                <a:buNone/>
              </a:pPr>
              <a:r>
                <a:rPr lang="zh-CN" altLang="en-US" dirty="0"/>
                <a:t>高效训练</a:t>
              </a:r>
            </a:p>
          </p:txBody>
        </p:sp>
        <p:sp>
          <p:nvSpPr>
            <p:cNvPr id="18" name="内容占位符 3">
              <a:extLst>
                <a:ext uri="{FF2B5EF4-FFF2-40B4-BE49-F238E27FC236}">
                  <a16:creationId xmlns:a16="http://schemas.microsoft.com/office/drawing/2014/main" id="{5DC26F0E-7F91-47FD-C4F8-0667340B23B5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1421035"/>
              <a:ext cx="1973174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更少的数据</a:t>
              </a:r>
              <a:endParaRPr lang="en-US" altLang="zh-CN" dirty="0"/>
            </a:p>
          </p:txBody>
        </p:sp>
        <p:sp>
          <p:nvSpPr>
            <p:cNvPr id="21" name="内容占位符 3">
              <a:extLst>
                <a:ext uri="{FF2B5EF4-FFF2-40B4-BE49-F238E27FC236}">
                  <a16:creationId xmlns:a16="http://schemas.microsoft.com/office/drawing/2014/main" id="{0EF23F4E-0B01-9B6E-5487-771FB1124EC2}"/>
                </a:ext>
              </a:extLst>
            </p:cNvPr>
            <p:cNvSpPr txBox="1">
              <a:spLocks/>
            </p:cNvSpPr>
            <p:nvPr/>
          </p:nvSpPr>
          <p:spPr>
            <a:xfrm>
              <a:off x="3342254" y="3132502"/>
              <a:ext cx="3235653" cy="507743"/>
            </a:xfrm>
            <a:prstGeom prst="rect">
              <a:avLst/>
            </a:prstGeom>
            <a:ln w="38100">
              <a:noFill/>
            </a:ln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dirty="0"/>
                <a:t>更高效的训练策略</a:t>
              </a:r>
              <a:endParaRPr lang="en-US" altLang="zh-CN" dirty="0">
                <a:highlight>
                  <a:srgbClr val="FFFF00"/>
                </a:highlight>
              </a:endParaRPr>
            </a:p>
          </p:txBody>
        </p:sp>
        <p:sp>
          <p:nvSpPr>
            <p:cNvPr id="23" name="左大括号 22">
              <a:extLst>
                <a:ext uri="{FF2B5EF4-FFF2-40B4-BE49-F238E27FC236}">
                  <a16:creationId xmlns:a16="http://schemas.microsoft.com/office/drawing/2014/main" id="{8E9839E1-B002-519E-EFC5-75874FB93083}"/>
                </a:ext>
              </a:extLst>
            </p:cNvPr>
            <p:cNvSpPr/>
            <p:nvPr/>
          </p:nvSpPr>
          <p:spPr>
            <a:xfrm>
              <a:off x="2978897" y="1633537"/>
              <a:ext cx="227462" cy="1820075"/>
            </a:xfrm>
            <a:prstGeom prst="leftBrace">
              <a:avLst/>
            </a:prstGeom>
            <a:ln>
              <a:solidFill>
                <a:srgbClr val="0070C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46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8">
      <a:dk1>
        <a:srgbClr val="000000"/>
      </a:dk1>
      <a:lt1>
        <a:srgbClr val="FFFFFF"/>
      </a:lt1>
      <a:dk2>
        <a:srgbClr val="0070C0"/>
      </a:dk2>
      <a:lt2>
        <a:srgbClr val="0070C0"/>
      </a:lt2>
      <a:accent1>
        <a:srgbClr val="0070C0"/>
      </a:accent1>
      <a:accent2>
        <a:srgbClr val="08A3ED"/>
      </a:accent2>
      <a:accent3>
        <a:srgbClr val="00A7F3"/>
      </a:accent3>
      <a:accent4>
        <a:srgbClr val="28B5F4"/>
      </a:accent4>
      <a:accent5>
        <a:srgbClr val="4FC2F9"/>
      </a:accent5>
      <a:accent6>
        <a:srgbClr val="80D5F9"/>
      </a:accent6>
      <a:hlink>
        <a:srgbClr val="0070C0"/>
      </a:hlink>
      <a:folHlink>
        <a:srgbClr val="0089D2"/>
      </a:folHlink>
    </a:clrScheme>
    <a:fontScheme name="c24emaqd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5986</TotalTime>
  <Words>3759</Words>
  <Application>Microsoft Office PowerPoint</Application>
  <PresentationFormat>宽屏</PresentationFormat>
  <Paragraphs>499</Paragraphs>
  <Slides>51</Slides>
  <Notes>42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51</vt:i4>
      </vt:variant>
    </vt:vector>
  </HeadingPairs>
  <TitlesOfParts>
    <vt:vector size="66" baseType="lpstr">
      <vt:lpstr>-apple-system</vt:lpstr>
      <vt:lpstr>Roboto Regular</vt:lpstr>
      <vt:lpstr>等线</vt:lpstr>
      <vt:lpstr>等线 Light</vt:lpstr>
      <vt:lpstr>黑体</vt:lpstr>
      <vt:lpstr>Microsoft YaHei</vt:lpstr>
      <vt:lpstr>Microsoft YaHei</vt:lpstr>
      <vt:lpstr>Arial</vt:lpstr>
      <vt:lpstr>Arial Black</vt:lpstr>
      <vt:lpstr>Calibri</vt:lpstr>
      <vt:lpstr>Cambria Math</vt:lpstr>
      <vt:lpstr>Times New Roman</vt:lpstr>
      <vt:lpstr>Wingdings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Kairong Luo</dc:creator>
  <cp:lastModifiedBy>Kairong Luo</cp:lastModifiedBy>
  <cp:revision>1220</cp:revision>
  <dcterms:created xsi:type="dcterms:W3CDTF">2025-11-28T10:15:42Z</dcterms:created>
  <dcterms:modified xsi:type="dcterms:W3CDTF">2025-12-20T09:52:17Z</dcterms:modified>
</cp:coreProperties>
</file>