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2"/>
    <p:sldId id="340" r:id="rId3"/>
    <p:sldId id="281" r:id="rId4"/>
    <p:sldId id="280" r:id="rId5"/>
    <p:sldId id="315" r:id="rId6"/>
    <p:sldId id="321" r:id="rId7"/>
    <p:sldId id="287" r:id="rId8"/>
    <p:sldId id="337" r:id="rId9"/>
    <p:sldId id="291" r:id="rId10"/>
    <p:sldId id="322" r:id="rId11"/>
    <p:sldId id="323" r:id="rId12"/>
    <p:sldId id="324" r:id="rId13"/>
    <p:sldId id="325" r:id="rId14"/>
    <p:sldId id="293" r:id="rId15"/>
    <p:sldId id="316" r:id="rId16"/>
    <p:sldId id="317" r:id="rId17"/>
    <p:sldId id="318" r:id="rId18"/>
    <p:sldId id="298" r:id="rId19"/>
    <p:sldId id="341" r:id="rId20"/>
    <p:sldId id="282" r:id="rId21"/>
    <p:sldId id="345" r:id="rId22"/>
    <p:sldId id="319" r:id="rId23"/>
    <p:sldId id="283" r:id="rId24"/>
    <p:sldId id="352" r:id="rId25"/>
    <p:sldId id="348" r:id="rId26"/>
    <p:sldId id="335" r:id="rId27"/>
    <p:sldId id="336" r:id="rId28"/>
    <p:sldId id="264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874"/>
    <a:srgbClr val="5C307D"/>
    <a:srgbClr val="FEFDFF"/>
    <a:srgbClr val="E1D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63" autoAdjust="0"/>
    <p:restoredTop sz="86408"/>
  </p:normalViewPr>
  <p:slideViewPr>
    <p:cSldViewPr snapToGrid="0" snapToObjects="1">
      <p:cViewPr varScale="1">
        <p:scale>
          <a:sx n="77" d="100"/>
          <a:sy n="77" d="100"/>
        </p:scale>
        <p:origin x="285" y="58"/>
      </p:cViewPr>
      <p:guideLst/>
    </p:cSldViewPr>
  </p:slideViewPr>
  <p:outlineViewPr>
    <p:cViewPr>
      <p:scale>
        <a:sx n="33" d="100"/>
        <a:sy n="33" d="100"/>
      </p:scale>
      <p:origin x="0" y="-114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51940-DB52-3B48-AABB-9C7938529E4E}" type="datetimeFigureOut">
              <a:rPr kumimoji="1" lang="zh-CN" altLang="en-US" smtClean="0"/>
              <a:t>2025/5/24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8717E-F74C-4246-A795-6577BEDC838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05C74-A885-A11F-9468-DD6A02C3A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A277DCD-3782-3A82-2FCD-B3E580E347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C4F5462-E0A2-7CDD-648A-A395946E13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C32D02-ECFF-7BDB-6781-EC2DC7BE4B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3399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6CFFC-6A45-DB09-9632-E2100C467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47D34DB-022D-765E-6199-05E7D2ED37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64BB68B-560D-62B3-CBF5-8045178585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A90CD4-C487-9B95-077B-9A5C706285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15577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30CF2-77D1-394B-EBC0-37ADE2C38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EEEB221-4D2A-3518-2CC8-3BA6979AB1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A4DC7C8-32CC-D7AD-FB82-1D75E76E27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67C799-7C56-FB01-33DA-B630DF2490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89365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97282-DA58-F942-D60B-0112DB768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BDC5892-C615-02CA-060F-C94AB154B0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8ABA8A9-8D75-B1F5-BE96-B7CFB82238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6F5DFD2-41D8-A0DB-01FC-E168DCAC2E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78442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6522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74179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18081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888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88309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67451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41918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EF6E3-0AB8-D703-1A4A-C0BCB6E7E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D02D016-BA74-D51B-0C7F-9B5D0B86C0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8320858-29D8-5409-2AD8-35881246F4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0513896-697B-7D28-7216-F8E36EDDC4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345613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818073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25880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3A1B8-B8FD-2B25-B415-0376A8726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6ADA04E-AB05-ECD0-7302-2E54E79191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28D728F-E69A-6CEF-B2A6-A5D01E7834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B23579-FE8A-474A-C8A5-C5A2DFCEF6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734922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62F4F-86B6-0B1D-248A-9AFD17900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DE52B3B-B8B8-16DC-9D45-26B38DDAA2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93F3999-4DA5-2610-FE18-196EC46EB2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67B3483-1D29-6FD1-C882-9BBEA14C94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940075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4A3F4-EACD-8166-19EA-A80267A83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707C571-8BD9-3668-A267-082693C776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FD1CC96-061F-C09E-B20B-DE3CB373C1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F1276F-BC66-467D-4B6C-FAE3AAD0EB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955690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92154-5D9D-B614-BACA-7638E88F4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293612C-E419-7287-16AC-7CF4A002E5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0907C86-28D5-08BF-3E0B-0E8D793E0A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31AE3CD-2721-2F92-01BA-E69319FB8B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33755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193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08129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21908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84243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FD4A6-9CBA-EE3B-A743-1A685E925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AB5935E-7B1D-6725-7443-4774A3F0E5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E9A8E23-F9AA-88DA-B93B-385F587E9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54D8B5-DD20-53FB-4A7D-58FA02ACCC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38935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07465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49111-C58A-37A7-41A8-3E7235158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00747FD-D0FA-67A4-B8DB-4D55B3ACA8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D2BB71C-10E9-7E7F-13D2-A2FB933AFB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B82089-0DAE-FA08-11FD-1216BF4796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61937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 userDrawn="1"/>
        </p:nvSpPr>
        <p:spPr>
          <a:xfrm>
            <a:off x="378178" y="1750294"/>
            <a:ext cx="11435645" cy="23234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8"/>
          <p:cNvSpPr/>
          <p:nvPr userDrawn="1"/>
        </p:nvSpPr>
        <p:spPr>
          <a:xfrm>
            <a:off x="8382000" y="4155707"/>
            <a:ext cx="3431823" cy="7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9"/>
          <p:cNvSpPr/>
          <p:nvPr userDrawn="1"/>
        </p:nvSpPr>
        <p:spPr>
          <a:xfrm>
            <a:off x="378177" y="4155707"/>
            <a:ext cx="7918756" cy="72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99226" y="1921565"/>
            <a:ext cx="10993549" cy="1961322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algn="ctr">
              <a:defRPr lang="en-US" altLang="en-US" sz="3600" b="0" kern="1200" cap="none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581194" y="4352306"/>
            <a:ext cx="10993546" cy="134099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cap="none" baseline="0">
                <a:solidFill>
                  <a:srgbClr val="66087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3" y="5956139"/>
            <a:ext cx="2844799" cy="365125"/>
          </a:xfrm>
        </p:spPr>
        <p:txBody>
          <a:bodyPr/>
          <a:lstStyle/>
          <a:p>
            <a:fld id="{E4551058-E5DB-324A-A8E9-6D3BEF243C3B}" type="datetimeFigureOut">
              <a:rPr kumimoji="1" lang="zh-CN" altLang="en-US" smtClean="0"/>
              <a:t>2025/5/24</a:t>
            </a:fld>
            <a:endParaRPr kumimoji="1" lang="zh-CN" alt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3"/>
            <a:ext cx="6917211" cy="365125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1" y="5956139"/>
            <a:ext cx="1052508" cy="365125"/>
          </a:xfrm>
        </p:spPr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177" y="293654"/>
            <a:ext cx="2889452" cy="11376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3" y="5260129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2025/5/24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144933" y="436481"/>
            <a:ext cx="3657601" cy="7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 userDrawn="1"/>
        </p:nvSpPr>
        <p:spPr>
          <a:xfrm>
            <a:off x="389467" y="436481"/>
            <a:ext cx="7687733" cy="72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2025/5/24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spect="1"/>
          </p:cNvSpPr>
          <p:nvPr userDrawn="1"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4551058-E5DB-324A-A8E9-6D3BEF243C3B}" type="datetimeFigureOut">
              <a:rPr kumimoji="1" lang="zh-CN" altLang="en-US" smtClean="0"/>
              <a:t>2025/5/24</a:t>
            </a:fld>
            <a:endParaRPr kumimoji="1" lang="zh-CN" alt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2879" y="687101"/>
            <a:ext cx="1015763" cy="1019553"/>
          </a:xfrm>
          <a:prstGeom prst="rect">
            <a:avLst/>
          </a:prstGeom>
        </p:spPr>
      </p:pic>
      <p:sp>
        <p:nvSpPr>
          <p:cNvPr id="11" name="Vertical Title 1"/>
          <p:cNvSpPr>
            <a:spLocks noGrp="1"/>
          </p:cNvSpPr>
          <p:nvPr>
            <p:ph type="title" orient="vert"/>
          </p:nvPr>
        </p:nvSpPr>
        <p:spPr>
          <a:xfrm>
            <a:off x="8993673" y="675726"/>
            <a:ext cx="1849692" cy="5183073"/>
          </a:xfrm>
          <a:prstGeom prst="rect">
            <a:avLst/>
          </a:prstGeom>
        </p:spPr>
        <p:txBody>
          <a:bodyPr vert="eaVert" anchor="b"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4" y="2180498"/>
            <a:ext cx="11029615" cy="367830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2025/5/24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1" y="5956139"/>
            <a:ext cx="1052508" cy="365125"/>
          </a:xfrm>
        </p:spPr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spect="1"/>
          </p:cNvSpPr>
          <p:nvPr userDrawn="1"/>
        </p:nvSpPr>
        <p:spPr>
          <a:xfrm>
            <a:off x="564440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544289" y="1137355"/>
            <a:ext cx="6066519" cy="4583289"/>
          </a:xfrm>
        </p:spPr>
        <p:txBody>
          <a:bodyPr anchor="ctr">
            <a:normAutofit/>
          </a:bodyPr>
          <a:lstStyle>
            <a:lvl1pPr algn="l">
              <a:defRPr sz="32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799" cy="365125"/>
          </a:xfrm>
        </p:spPr>
        <p:txBody>
          <a:bodyPr/>
          <a:lstStyle/>
          <a:p>
            <a:fld id="{E4551058-E5DB-324A-A8E9-6D3BEF243C3B}" type="datetimeFigureOut">
              <a:rPr kumimoji="1" lang="zh-CN" altLang="en-US" smtClean="0"/>
              <a:t>2025/5/24</a:t>
            </a:fld>
            <a:endParaRPr kumimoji="1" lang="zh-CN" alt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33774" y="1964074"/>
            <a:ext cx="2568408" cy="29298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20" name="Rectangle 9"/>
          <p:cNvSpPr/>
          <p:nvPr userDrawn="1"/>
        </p:nvSpPr>
        <p:spPr>
          <a:xfrm rot="5400000">
            <a:off x="2678806" y="5475222"/>
            <a:ext cx="1800000" cy="72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8"/>
          <p:cNvSpPr/>
          <p:nvPr userDrawn="1"/>
        </p:nvSpPr>
        <p:spPr>
          <a:xfrm rot="5400000">
            <a:off x="1601532" y="2540998"/>
            <a:ext cx="3954547" cy="71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332" y="678616"/>
            <a:ext cx="1015763" cy="1019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ChangeAspect="1"/>
          </p:cNvSpPr>
          <p:nvPr userDrawn="1"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2535" y="5261609"/>
            <a:ext cx="1015763" cy="1019553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 cap="none" baseline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799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4551058-E5DB-324A-A8E9-6D3BEF243C3B}" type="datetimeFigureOut">
              <a:rPr kumimoji="1" lang="zh-CN" altLang="en-US" smtClean="0"/>
              <a:t>2025/5/24</a:t>
            </a:fld>
            <a:endParaRPr kumimoji="1" lang="zh-CN" alt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4" y="2228004"/>
            <a:ext cx="5422391" cy="363304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4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2025/5/24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0" y="2250894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926054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7" y="2250894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10" y="2926054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2025/5/24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2025/5/24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2025/5/24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Rectangle 8"/>
          <p:cNvSpPr/>
          <p:nvPr userDrawn="1"/>
        </p:nvSpPr>
        <p:spPr>
          <a:xfrm>
            <a:off x="8144933" y="436481"/>
            <a:ext cx="3657601" cy="7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9"/>
          <p:cNvSpPr/>
          <p:nvPr userDrawn="1"/>
        </p:nvSpPr>
        <p:spPr>
          <a:xfrm>
            <a:off x="389467" y="436481"/>
            <a:ext cx="7687733" cy="72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spect="1"/>
          </p:cNvSpPr>
          <p:nvPr userDrawn="1"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2535" y="5261609"/>
            <a:ext cx="1015763" cy="1019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4" y="5262298"/>
            <a:ext cx="4708931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4551058-E5DB-324A-A8E9-6D3BEF243C3B}" type="datetimeFigureOut">
              <a:rPr kumimoji="1" lang="zh-CN" altLang="en-US" smtClean="0"/>
              <a:t>2025/5/24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spect="1"/>
          </p:cNvSpPr>
          <p:nvPr userDrawn="1"/>
        </p:nvSpPr>
        <p:spPr>
          <a:xfrm>
            <a:off x="389467" y="347880"/>
            <a:ext cx="11413067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8"/>
          <p:cNvSpPr/>
          <p:nvPr userDrawn="1"/>
        </p:nvSpPr>
        <p:spPr>
          <a:xfrm>
            <a:off x="8144933" y="1592181"/>
            <a:ext cx="3657601" cy="7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9"/>
          <p:cNvSpPr/>
          <p:nvPr userDrawn="1"/>
        </p:nvSpPr>
        <p:spPr>
          <a:xfrm>
            <a:off x="389467" y="1592181"/>
            <a:ext cx="7687733" cy="72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3" y="5956139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4551058-E5DB-324A-A8E9-6D3BEF243C3B}" type="datetimeFigureOut">
              <a:rPr kumimoji="1" lang="zh-CN" altLang="en-US" smtClean="0"/>
              <a:t>2025/5/24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3"/>
            <a:ext cx="6917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1" y="5956139"/>
            <a:ext cx="1052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00573" y="432751"/>
            <a:ext cx="1015763" cy="1019553"/>
          </a:xfrm>
          <a:prstGeom prst="rect">
            <a:avLst/>
          </a:prstGeom>
        </p:spPr>
      </p:pic>
      <p:sp>
        <p:nvSpPr>
          <p:cNvPr id="7" name="标题占位符 6"/>
          <p:cNvSpPr>
            <a:spLocks noGrp="1"/>
          </p:cNvSpPr>
          <p:nvPr>
            <p:ph type="title"/>
          </p:nvPr>
        </p:nvSpPr>
        <p:spPr>
          <a:xfrm>
            <a:off x="581192" y="434928"/>
            <a:ext cx="10119381" cy="101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7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2992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9795" indent="-269875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60" indent="-23368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105" indent="-23368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999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64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9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71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CN" sz="4000" dirty="0">
                <a:latin typeface="Times New Roman" panose="02020603050405020304" charset="0"/>
                <a:cs typeface="Times New Roman" panose="02020603050405020304" charset="0"/>
              </a:rPr>
              <a:t>QUIC</a:t>
            </a:r>
            <a:r>
              <a:rPr kumimoji="1" lang="zh-CN" altLang="en-US" sz="4000" dirty="0">
                <a:latin typeface="Times New Roman" panose="02020603050405020304" charset="0"/>
                <a:cs typeface="Times New Roman" panose="02020603050405020304" charset="0"/>
              </a:rPr>
              <a:t>漫谈：技术革新，部署，安全风险与其他</a:t>
            </a:r>
            <a:endParaRPr kumimoji="1"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81194" y="4414653"/>
            <a:ext cx="10993546" cy="978230"/>
          </a:xfrm>
        </p:spPr>
        <p:txBody>
          <a:bodyPr>
            <a:normAutofit/>
          </a:bodyPr>
          <a:lstStyle/>
          <a:p>
            <a:r>
              <a:rPr kumimoji="1" lang="zh-CN" altLang="en-US" dirty="0"/>
              <a:t>董文冲</a:t>
            </a:r>
            <a:endParaRPr kumimoji="1" lang="en-US" altLang="zh-CN" dirty="0"/>
          </a:p>
          <a:p>
            <a:r>
              <a:rPr kumimoji="1" lang="en-US" altLang="zh-CN" dirty="0"/>
              <a:t>2025</a:t>
            </a:r>
            <a:r>
              <a:rPr kumimoji="1" lang="zh-CN" altLang="en-US" dirty="0"/>
              <a:t>年</a:t>
            </a:r>
            <a:r>
              <a:rPr kumimoji="1" lang="en-US" altLang="zh-CN" dirty="0"/>
              <a:t>5</a:t>
            </a:r>
            <a:r>
              <a:rPr kumimoji="1" lang="zh-CN" altLang="en-US" dirty="0"/>
              <a:t>月</a:t>
            </a:r>
            <a:r>
              <a:rPr kumimoji="1" lang="en-US" altLang="zh-CN" dirty="0"/>
              <a:t>24</a:t>
            </a:r>
            <a:r>
              <a:rPr kumimoji="1" lang="zh-CN" altLang="en-US" dirty="0"/>
              <a:t>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7BF54-E40E-C9A5-4AD3-E4E442D5A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DEDE44F-C09C-CC8A-353C-5AC037063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QUIC</a:t>
            </a:r>
            <a:r>
              <a:rPr kumimoji="1" lang="zh-CN" altLang="en-US" dirty="0"/>
              <a:t>流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37EA64A-5AD1-A74C-BF38-C30E94EB5573}"/>
              </a:ext>
            </a:extLst>
          </p:cNvPr>
          <p:cNvSpPr txBox="1"/>
          <p:nvPr/>
        </p:nvSpPr>
        <p:spPr>
          <a:xfrm>
            <a:off x="496112" y="1794129"/>
            <a:ext cx="11186808" cy="326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QUIC</a:t>
            </a:r>
            <a:r>
              <a:rPr lang="zh-CN" altLang="en-US" sz="2000" dirty="0"/>
              <a:t>的流给应用提供了一个轻量、有序的字节流抽象，可以是单向或双向的。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流可以通过发送数据创建。其他有关流管理的过程均是以引入最小开销为前提设计的。例如，一个流帧能够开启、承载数据以及关闭一条流。流也能长时间存在并持续连接的整个生命周期。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流能够被双端的任何一端创建，与其他流并发发送数据，以及被取消。</a:t>
            </a:r>
            <a:r>
              <a:rPr lang="en-US" altLang="zh-CN" sz="2000" dirty="0"/>
              <a:t>QUIC</a:t>
            </a:r>
            <a:r>
              <a:rPr lang="zh-CN" altLang="en-US" sz="2000" dirty="0"/>
              <a:t>不给不同流之间的数据提供任何形式的顺序保证。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QUIC</a:t>
            </a:r>
            <a:r>
              <a:rPr lang="zh-CN" altLang="en-US" sz="2000" dirty="0"/>
              <a:t>允许任意数量的流并发，也允许任意量的数据在任何流上发送，不过这必须接受流量控制的限制及流数量的限制。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4059983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5206D-EBC4-C0F8-6715-CA27E8073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9E355C1-390B-0D3B-7070-605540C97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QUIC</a:t>
            </a:r>
            <a:r>
              <a:rPr kumimoji="1" lang="zh-CN" altLang="en-US" dirty="0"/>
              <a:t>流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0F61F34-E8DB-BAB4-3017-E60FB8DA04CF}"/>
              </a:ext>
            </a:extLst>
          </p:cNvPr>
          <p:cNvSpPr txBox="1"/>
          <p:nvPr/>
        </p:nvSpPr>
        <p:spPr>
          <a:xfrm>
            <a:off x="496112" y="1794129"/>
            <a:ext cx="11186808" cy="2346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连接建立后的通信使用短包头结构，使用</a:t>
            </a:r>
            <a:r>
              <a:rPr lang="en-US" altLang="zh-CN" sz="2000" dirty="0"/>
              <a:t>STREAM</a:t>
            </a:r>
            <a:r>
              <a:rPr lang="zh-CN" altLang="en-US" sz="2000" dirty="0"/>
              <a:t>帧传递数据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使用若干其他控制帧来进行控制，如最大数据量帧、最大流数据量帧、数据阻塞帧、停止发送帧等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可能会把多个帧涵盖在一个包里进行发送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所有帧拼接好后统一使用之前的</a:t>
            </a:r>
            <a:r>
              <a:rPr lang="en-US" altLang="zh-CN" sz="2000" dirty="0"/>
              <a:t>TLS</a:t>
            </a:r>
            <a:r>
              <a:rPr lang="zh-CN" altLang="en-US" sz="2000" dirty="0"/>
              <a:t>数据进行加密</a:t>
            </a:r>
            <a:endParaRPr lang="en-US" altLang="zh-CN" sz="20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AEFC506-6929-6FC2-7256-1AB0BFC7F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338" y="4140541"/>
            <a:ext cx="3753374" cy="249589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0942CD7-5CE4-3609-383C-AD879250E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176" y="2736502"/>
            <a:ext cx="5153744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55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3692B-FF2D-E130-0A4D-45F37D45D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4368532D-E990-3AF1-DE15-3226564F4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连接迁移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F61C3A0-B6CC-149B-D4FA-C3911C600759}"/>
              </a:ext>
            </a:extLst>
          </p:cNvPr>
          <p:cNvSpPr txBox="1"/>
          <p:nvPr/>
        </p:nvSpPr>
        <p:spPr>
          <a:xfrm>
            <a:off x="496112" y="1794129"/>
            <a:ext cx="11186808" cy="3131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为了解决</a:t>
            </a:r>
            <a:r>
              <a:rPr lang="en-US" altLang="zh-CN" sz="2000" dirty="0"/>
              <a:t>TCP/UDP</a:t>
            </a:r>
            <a:r>
              <a:rPr lang="zh-CN" altLang="en-US" sz="2000" dirty="0"/>
              <a:t>的问题之一：如果我切换了</a:t>
            </a:r>
            <a:r>
              <a:rPr lang="en-US" altLang="zh-CN" sz="2000" dirty="0"/>
              <a:t>IP</a:t>
            </a:r>
            <a:r>
              <a:rPr lang="zh-CN" altLang="en-US" sz="2000" dirty="0"/>
              <a:t>，怎么保持之前的连接</a:t>
            </a:r>
            <a:endParaRPr lang="en-US" altLang="zh-CN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比如我正在用数据流量，然后连上了校园网；如果是传统协议就是重新建立连接</a:t>
            </a:r>
            <a:endParaRPr lang="en-US" altLang="zh-CN" dirty="0"/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或者服务端有多个</a:t>
            </a:r>
            <a:r>
              <a:rPr lang="en-US" altLang="zh-CN" dirty="0"/>
              <a:t>IP</a:t>
            </a:r>
            <a:r>
              <a:rPr lang="zh-CN" altLang="en-US" dirty="0"/>
              <a:t>，它想让你用别的</a:t>
            </a:r>
            <a:r>
              <a:rPr lang="en-US" altLang="zh-CN" dirty="0"/>
              <a:t>IP</a:t>
            </a:r>
            <a:r>
              <a:rPr lang="zh-CN" altLang="en-US" dirty="0"/>
              <a:t>跟它通信</a:t>
            </a:r>
            <a:endParaRPr lang="en-US" altLang="zh-CN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但是</a:t>
            </a:r>
            <a:r>
              <a:rPr lang="en-US" altLang="zh-CN" dirty="0"/>
              <a:t>QUIC</a:t>
            </a:r>
            <a:r>
              <a:rPr lang="zh-CN" altLang="en-US" dirty="0"/>
              <a:t>提供一种新的方式，把旧的连接迁移到新的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路径验证（</a:t>
            </a:r>
            <a:r>
              <a:rPr lang="en-US" altLang="zh-CN" sz="2000" dirty="0"/>
              <a:t>Challenge</a:t>
            </a:r>
            <a:r>
              <a:rPr lang="zh-CN" altLang="en-US" sz="2000" dirty="0"/>
              <a:t>）：通过</a:t>
            </a:r>
            <a:r>
              <a:rPr lang="en-US" altLang="zh-CN" sz="2000" dirty="0"/>
              <a:t>PATH_CHALLENGE</a:t>
            </a:r>
            <a:r>
              <a:rPr lang="zh-CN" altLang="en-US" sz="2000" dirty="0"/>
              <a:t>帧在新</a:t>
            </a:r>
            <a:r>
              <a:rPr lang="en-US" altLang="zh-CN" sz="2000" dirty="0"/>
              <a:t>IP</a:t>
            </a:r>
            <a:r>
              <a:rPr lang="zh-CN" altLang="en-US" sz="2000" dirty="0"/>
              <a:t>上发送一个（加密后）随机数据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接收方通过</a:t>
            </a:r>
            <a:r>
              <a:rPr lang="en-US" altLang="zh-CN" sz="2000" dirty="0"/>
              <a:t>PATH_RESPONSE</a:t>
            </a:r>
            <a:r>
              <a:rPr lang="zh-CN" altLang="en-US" sz="2000" dirty="0"/>
              <a:t>把这个数据发回去，确认确实是它收到了，收到的确实是它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之后可以协商一个新的连接</a:t>
            </a:r>
            <a:r>
              <a:rPr lang="en-US" altLang="zh-CN" sz="2000" dirty="0"/>
              <a:t>ID</a:t>
            </a:r>
          </a:p>
        </p:txBody>
      </p:sp>
    </p:spTree>
    <p:extLst>
      <p:ext uri="{BB962C8B-B14F-4D97-AF65-F5344CB8AC3E}">
        <p14:creationId xmlns:p14="http://schemas.microsoft.com/office/powerpoint/2010/main" val="3974731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AB8C5-9C53-9FB6-8553-D13392DFC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34C6197-38BD-87B0-FC88-C93850E5A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版本协商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FB6B4A7-71D4-CB80-BEE0-97B3030F885F}"/>
              </a:ext>
            </a:extLst>
          </p:cNvPr>
          <p:cNvSpPr txBox="1"/>
          <p:nvPr/>
        </p:nvSpPr>
        <p:spPr>
          <a:xfrm>
            <a:off x="496112" y="1794129"/>
            <a:ext cx="11186808" cy="3136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/>
              <a:t>Zmap</a:t>
            </a:r>
            <a:r>
              <a:rPr lang="zh-CN" altLang="en-US" sz="2000" dirty="0"/>
              <a:t>起初使用版本协商来发现</a:t>
            </a:r>
            <a:r>
              <a:rPr lang="en-US" altLang="zh-CN" sz="2000" dirty="0"/>
              <a:t>QUIC</a:t>
            </a:r>
            <a:r>
              <a:rPr lang="zh-CN" altLang="en-US" sz="2000" dirty="0"/>
              <a:t>；现在使用</a:t>
            </a:r>
            <a:r>
              <a:rPr lang="en-US" altLang="zh-CN" sz="2000" dirty="0"/>
              <a:t>QUIC Initial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用于确认服务端支持什么版本</a:t>
            </a:r>
            <a:endParaRPr lang="en-US" altLang="zh-CN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现在有什么版本：</a:t>
            </a:r>
            <a:r>
              <a:rPr lang="en-US" altLang="zh-CN" dirty="0"/>
              <a:t>QUIC v1</a:t>
            </a:r>
            <a:r>
              <a:rPr lang="zh-CN" altLang="en-US" dirty="0"/>
              <a:t>，</a:t>
            </a:r>
            <a:r>
              <a:rPr lang="en-US" altLang="zh-CN" dirty="0"/>
              <a:t>v2</a:t>
            </a:r>
            <a:r>
              <a:rPr lang="zh-CN" altLang="en-US" dirty="0"/>
              <a:t>，一大堆协议草案版本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使用</a:t>
            </a:r>
            <a:r>
              <a:rPr lang="en-US" altLang="zh-CN" sz="2000" dirty="0"/>
              <a:t>0x?a?a?a?a</a:t>
            </a:r>
            <a:r>
              <a:rPr lang="zh-CN" altLang="en-US" sz="2000" dirty="0"/>
              <a:t>这种格式的版本来强制开启一个版本协商</a:t>
            </a:r>
            <a:endParaRPr lang="en-US" altLang="zh-CN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实际上直到</a:t>
            </a:r>
            <a:r>
              <a:rPr lang="en-US" altLang="zh-CN" dirty="0"/>
              <a:t>RFC 9368</a:t>
            </a:r>
            <a:r>
              <a:rPr lang="zh-CN" altLang="en-US" dirty="0"/>
              <a:t>才完整规范了版本协商的流程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也规定可以在交换</a:t>
            </a:r>
            <a:r>
              <a:rPr lang="en-US" altLang="zh-CN" sz="2000" dirty="0"/>
              <a:t>TLS</a:t>
            </a:r>
            <a:r>
              <a:rPr lang="zh-CN" altLang="en-US" sz="2000" dirty="0"/>
              <a:t>信息时交换版本相关信息</a:t>
            </a:r>
            <a:endParaRPr lang="en-US" altLang="zh-CN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作为</a:t>
            </a:r>
            <a:r>
              <a:rPr lang="en-US" altLang="zh-CN" dirty="0"/>
              <a:t>TLS</a:t>
            </a:r>
            <a:r>
              <a:rPr lang="zh-CN" altLang="en-US" dirty="0"/>
              <a:t>拓展的一部分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9715496-41DB-BE50-4EE3-230077116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161" y="3632709"/>
            <a:ext cx="5353797" cy="3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18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3FF93AD-B291-5347-AC70-D7287ABA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部署情况测量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94D04A2-92EE-08D1-5E90-31A846701C43}"/>
              </a:ext>
            </a:extLst>
          </p:cNvPr>
          <p:cNvSpPr txBox="1"/>
          <p:nvPr/>
        </p:nvSpPr>
        <p:spPr>
          <a:xfrm>
            <a:off x="581192" y="1634246"/>
            <a:ext cx="10955812" cy="502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en-US" altLang="zh-CN" sz="1800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2021</a:t>
            </a:r>
            <a:r>
              <a:rPr lang="zh-CN" altLang="en-US" sz="1800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年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Johannes </a:t>
            </a:r>
            <a:r>
              <a:rPr lang="en-US" altLang="zh-CN" sz="1800" kern="1200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Zirngibl</a:t>
            </a:r>
            <a:r>
              <a:rPr lang="zh-CN" altLang="en-US" sz="1800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等对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QUIC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v1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及之前的各种协议草案在互联网的部署情况进行了测量</a:t>
            </a: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zh-CN" altLang="en-US" sz="1800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他们的测量基于</a:t>
            </a:r>
            <a:r>
              <a:rPr lang="en-US" altLang="zh-CN" sz="1800" kern="1200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quic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-go</a:t>
            </a:r>
            <a:r>
              <a:rPr lang="zh-CN" altLang="en-US" sz="1800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实现</a:t>
            </a:r>
            <a:endParaRPr lang="en-US" altLang="zh-CN" sz="1800" kern="12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华文中宋" panose="02010600040101010101" pitchFamily="2" charset="-122"/>
              <a:cs typeface="+mn-cs"/>
            </a:endParaRPr>
          </a:p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查找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QUIC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潜在实现的方法：</a:t>
            </a: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  <a:p>
            <a:pPr marL="804672" lvl="1" indent="-347472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DNS</a:t>
            </a:r>
          </a:p>
          <a:p>
            <a:pPr marL="1261872" lvl="2" indent="-347472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由于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QUIC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最大的应用是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HTTP/3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，因此一个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IP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如果有域名解析到它，相较于未绑定域名的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IP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，更有可能部署了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QUIC</a:t>
            </a:r>
          </a:p>
          <a:p>
            <a:pPr marL="1261872" lvl="2" indent="-347472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使用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SVCB / HTTPS DNS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记录可以开展更有效的查找 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(SVCB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：</a:t>
            </a:r>
            <a:r>
              <a:rPr lang="en-US" altLang="zh-CN" dirty="0" err="1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alpn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=h2,h3)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（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RFC9460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）</a:t>
            </a: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  <a:p>
            <a:pPr marL="1261872" lvl="2" indent="-347472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AAAA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提供潜在的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IPv6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信息</a:t>
            </a: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  <a:p>
            <a:pPr marL="804672" lvl="1" indent="-347472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altLang="zh-CN" dirty="0"/>
              <a:t>TCP over TLS</a:t>
            </a:r>
          </a:p>
          <a:p>
            <a:pPr marL="1261872" lvl="2" indent="-347472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全网扫描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HTTPS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服务，如果有</a:t>
            </a:r>
            <a:r>
              <a:rPr lang="en-US" altLang="zh-CN" dirty="0"/>
              <a:t>HTTP ALT-SVC Header</a:t>
            </a:r>
            <a:r>
              <a:rPr lang="zh-CN" altLang="en-US" dirty="0"/>
              <a:t>，它可能告知一个</a:t>
            </a:r>
            <a:r>
              <a:rPr lang="en-US" altLang="zh-CN" dirty="0"/>
              <a:t>HTTP/3</a:t>
            </a:r>
          </a:p>
          <a:p>
            <a:pPr marL="1261872" lvl="2" indent="-347472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zh-CN" altLang="en-US" dirty="0"/>
              <a:t>即使没有，存在</a:t>
            </a:r>
            <a:r>
              <a:rPr lang="en-US" altLang="zh-CN" dirty="0"/>
              <a:t>HTTP</a:t>
            </a:r>
            <a:r>
              <a:rPr lang="zh-CN" altLang="en-US" dirty="0"/>
              <a:t>服务的</a:t>
            </a:r>
            <a:r>
              <a:rPr lang="en-US" altLang="zh-CN" dirty="0"/>
              <a:t>IP</a:t>
            </a:r>
            <a:r>
              <a:rPr lang="zh-CN" altLang="en-US" dirty="0"/>
              <a:t>也更有可能存在</a:t>
            </a:r>
            <a:r>
              <a:rPr lang="en-US" altLang="zh-CN" dirty="0"/>
              <a:t>HTTP/3</a:t>
            </a:r>
            <a:r>
              <a:rPr lang="zh-CN" altLang="en-US" dirty="0"/>
              <a:t>服务，这对应着</a:t>
            </a:r>
            <a:r>
              <a:rPr lang="en-US" altLang="zh-CN" dirty="0"/>
              <a:t>QUIC</a:t>
            </a:r>
          </a:p>
          <a:p>
            <a:pPr marL="1261872" lvl="2" indent="-347472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altLang="zh-CN" dirty="0"/>
              <a:t>IPv6</a:t>
            </a:r>
            <a:r>
              <a:rPr lang="zh-CN" altLang="en-US" dirty="0"/>
              <a:t>使用上一扫描给出的</a:t>
            </a:r>
            <a:r>
              <a:rPr lang="en-US" altLang="zh-CN" dirty="0"/>
              <a:t>AAAA</a:t>
            </a:r>
            <a:r>
              <a:rPr lang="zh-CN" altLang="en-US" dirty="0"/>
              <a:t>结果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90687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3FF93AD-B291-5347-AC70-D7287ABA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部署情况测量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CF4CCC8-ABBA-9ABC-8220-07EA0B68AD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0" t="3482" r="2353" b="13239"/>
          <a:stretch/>
        </p:blipFill>
        <p:spPr>
          <a:xfrm>
            <a:off x="4224015" y="3001561"/>
            <a:ext cx="7628078" cy="325298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A65AE8E-300E-7BA3-38B7-CA4E20DAC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86" y="3096867"/>
            <a:ext cx="3979929" cy="263263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5E4D459-956A-AFD3-A9EE-0DBDE743B90A}"/>
              </a:ext>
            </a:extLst>
          </p:cNvPr>
          <p:cNvSpPr txBox="1"/>
          <p:nvPr/>
        </p:nvSpPr>
        <p:spPr>
          <a:xfrm>
            <a:off x="4224015" y="6343507"/>
            <a:ext cx="8477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</a:rPr>
              <a:t>source: IMC ’21 It’s Over 9000: Analyzing Early QUIC Deployments with the Standardization on the Horizon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7F97CE5-A415-C894-83CA-436A60AEF017}"/>
              </a:ext>
            </a:extLst>
          </p:cNvPr>
          <p:cNvSpPr txBox="1"/>
          <p:nvPr/>
        </p:nvSpPr>
        <p:spPr>
          <a:xfrm>
            <a:off x="581192" y="1634246"/>
            <a:ext cx="10955812" cy="4198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zh-CN" altLang="en-US" sz="1800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新的工具：</a:t>
            </a:r>
            <a:r>
              <a:rPr lang="en-US" altLang="zh-CN" sz="1800" kern="1200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QScanner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，基于</a:t>
            </a:r>
            <a:r>
              <a:rPr lang="en-US" altLang="zh-CN" dirty="0" err="1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quic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-go</a:t>
            </a:r>
          </a:p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试图以不同草案版本和正式的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QUIC v1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进行整个连接</a:t>
            </a: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对比了</a:t>
            </a:r>
            <a:r>
              <a:rPr lang="en-US" altLang="zh-CN" dirty="0" err="1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zmap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的</a:t>
            </a:r>
            <a:r>
              <a:rPr lang="en-US" altLang="zh-CN" dirty="0" err="1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vn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和他们的方法的区别，认为</a:t>
            </a:r>
            <a:r>
              <a:rPr lang="en-US" altLang="zh-CN" dirty="0" err="1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zmap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的</a:t>
            </a:r>
            <a:r>
              <a:rPr lang="en-US" altLang="zh-CN" dirty="0" err="1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vn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方法不够准确</a:t>
            </a: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0868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3FF93AD-B291-5347-AC70-D7287ABA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实现分析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8D2DB8E-13CA-548D-FF57-578E3B83F5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58" b="4427"/>
          <a:stretch/>
        </p:blipFill>
        <p:spPr>
          <a:xfrm>
            <a:off x="785812" y="3331249"/>
            <a:ext cx="10620375" cy="320253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1AC09C5-B8B2-363C-B7E1-2390F5404347}"/>
              </a:ext>
            </a:extLst>
          </p:cNvPr>
          <p:cNvSpPr txBox="1"/>
          <p:nvPr/>
        </p:nvSpPr>
        <p:spPr>
          <a:xfrm>
            <a:off x="3790544" y="6503269"/>
            <a:ext cx="5946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</a:rPr>
              <a:t>source: QUIC Library Hunter: Identifying Server Libraries Across the Internet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94D04A2-92EE-08D1-5E90-31A846701C43}"/>
              </a:ext>
            </a:extLst>
          </p:cNvPr>
          <p:cNvSpPr txBox="1"/>
          <p:nvPr/>
        </p:nvSpPr>
        <p:spPr>
          <a:xfrm>
            <a:off x="581192" y="1625782"/>
            <a:ext cx="9730127" cy="1705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altLang="zh-CN" sz="1800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2023</a:t>
            </a:r>
            <a:r>
              <a:rPr lang="zh-CN" altLang="en-US" sz="1800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年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Johannes </a:t>
            </a:r>
            <a:r>
              <a:rPr lang="en-US" altLang="zh-CN" sz="1800" kern="1200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Zirngibl</a:t>
            </a:r>
            <a:r>
              <a:rPr lang="zh-CN" altLang="en-US" sz="1800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等对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互联网的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QUIC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实现做了测量</a:t>
            </a: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基于之前的</a:t>
            </a:r>
            <a:r>
              <a:rPr lang="en-US" altLang="zh-CN" sz="1800" kern="1200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QScanner</a:t>
            </a:r>
            <a:r>
              <a:rPr lang="zh-CN" altLang="en-US" sz="1800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继续开发</a:t>
            </a:r>
            <a:endParaRPr lang="en-US" altLang="zh-CN" sz="1800" kern="12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华文中宋" panose="02010600040101010101" pitchFamily="2" charset="-122"/>
              <a:cs typeface="+mn-cs"/>
            </a:endParaRPr>
          </a:p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zh-CN" altLang="en-US" sz="1800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思路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1</a:t>
            </a:r>
            <a:r>
              <a:rPr lang="zh-CN" altLang="en-US" sz="1800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：不同的实现对于不同的错误可能给出不同反应</a:t>
            </a:r>
            <a:endParaRPr lang="en-US" altLang="zh-CN" sz="1800" kern="12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华文中宋" panose="02010600040101010101" pitchFamily="2" charset="-122"/>
              <a:cs typeface="+mn-cs"/>
            </a:endParaRPr>
          </a:p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发送一个无效的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TLS ALPN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观察报错</a:t>
            </a: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8720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3FF93AD-B291-5347-AC70-D7287ABA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实现分析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CBEF480-549C-77D2-0D4C-735B91333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2" y="2580269"/>
            <a:ext cx="5143500" cy="33528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56954DF-C951-47C7-C6C9-AB6BD48F2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882" y="2295750"/>
            <a:ext cx="5438775" cy="368617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F0C3CB0-01F2-F597-26C3-751C3D246E40}"/>
              </a:ext>
            </a:extLst>
          </p:cNvPr>
          <p:cNvSpPr txBox="1"/>
          <p:nvPr/>
        </p:nvSpPr>
        <p:spPr>
          <a:xfrm>
            <a:off x="3265250" y="5994724"/>
            <a:ext cx="5946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</a:rPr>
              <a:t>source: QUIC Library Hunter: Identifying Server Libraries Across the Internet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94D04A2-92EE-08D1-5E90-31A846701C43}"/>
              </a:ext>
            </a:extLst>
          </p:cNvPr>
          <p:cNvSpPr txBox="1"/>
          <p:nvPr/>
        </p:nvSpPr>
        <p:spPr>
          <a:xfrm>
            <a:off x="581192" y="1726797"/>
            <a:ext cx="9730127" cy="87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zh-CN" altLang="en-US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思路</a:t>
            </a:r>
            <a:r>
              <a:rPr lang="en-US" altLang="zh-CN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2</a:t>
            </a:r>
            <a:r>
              <a:rPr lang="zh-CN" altLang="en-US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：不同的实现的参数顺序不一样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（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Ext for TLS Extension; Parameter for QUIC Parameter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）</a:t>
            </a:r>
            <a:endParaRPr lang="en-US" altLang="zh-CN" kern="12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华文中宋" panose="02010600040101010101" pitchFamily="2" charset="-122"/>
              <a:cs typeface="+mn-cs"/>
            </a:endParaRPr>
          </a:p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zh-CN" altLang="en-US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验证：</a:t>
            </a:r>
            <a:r>
              <a:rPr lang="en-US" altLang="zh-CN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HTTP/3 Server Header</a:t>
            </a:r>
          </a:p>
        </p:txBody>
      </p:sp>
    </p:spTree>
    <p:extLst>
      <p:ext uri="{BB962C8B-B14F-4D97-AF65-F5344CB8AC3E}">
        <p14:creationId xmlns:p14="http://schemas.microsoft.com/office/powerpoint/2010/main" val="1064693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3FF93AD-B291-5347-AC70-D7287ABA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实现分析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94D04A2-92EE-08D1-5E90-31A846701C43}"/>
              </a:ext>
            </a:extLst>
          </p:cNvPr>
          <p:cNvSpPr txBox="1"/>
          <p:nvPr/>
        </p:nvSpPr>
        <p:spPr>
          <a:xfrm>
            <a:off x="581192" y="1726797"/>
            <a:ext cx="9730127" cy="4613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en-US" altLang="zh-CN" sz="1800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Akamai QUIC</a:t>
            </a:r>
            <a:r>
              <a:rPr lang="zh-CN" altLang="en-US" sz="1800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是由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Akamai</a:t>
            </a:r>
            <a:r>
              <a:rPr lang="zh-CN" altLang="en-US" sz="1800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（主营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CDN</a:t>
            </a:r>
            <a:r>
              <a:rPr lang="zh-CN" altLang="en-US" sz="1800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业务）开发的闭源实现</a:t>
            </a:r>
            <a:endParaRPr lang="en-US" altLang="zh-CN" sz="1800" kern="12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华文中宋" panose="02010600040101010101" pitchFamily="2" charset="-122"/>
              <a:cs typeface="+mn-cs"/>
            </a:endParaRPr>
          </a:p>
          <a:p>
            <a:pPr marL="804672" lvl="1" indent="-347472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zh-CN" altLang="en-US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只有它自己在用，不提供给外界</a:t>
            </a:r>
            <a:endParaRPr lang="en-US" altLang="zh-CN" kern="12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华文中宋" panose="02010600040101010101" pitchFamily="2" charset="-122"/>
              <a:cs typeface="+mn-cs"/>
            </a:endParaRPr>
          </a:p>
          <a:p>
            <a:pPr marL="804672" lvl="1" indent="-347472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zh-CN" altLang="en-US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被认为是</a:t>
            </a:r>
            <a:r>
              <a:rPr lang="en-US" altLang="zh-CN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Google Quiche</a:t>
            </a:r>
            <a:r>
              <a:rPr lang="zh-CN" altLang="en-US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的</a:t>
            </a:r>
            <a:r>
              <a:rPr lang="en-US" altLang="zh-CN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fork</a:t>
            </a:r>
          </a:p>
          <a:p>
            <a:pPr marL="347472" indent="-347472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LSQUIC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是</a:t>
            </a:r>
            <a:r>
              <a:rPr lang="en-US" altLang="zh-CN" dirty="0" err="1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LiteSpeed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（主营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web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服务端）开发的开源实现</a:t>
            </a: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  <a:p>
            <a:pPr marL="347472" indent="-347472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altLang="zh-CN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Google Quiche</a:t>
            </a:r>
            <a:r>
              <a:rPr lang="zh-CN" altLang="en-US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是</a:t>
            </a:r>
            <a:r>
              <a:rPr lang="en-US" altLang="zh-CN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Google</a:t>
            </a:r>
            <a:r>
              <a:rPr lang="zh-CN" altLang="en-US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开发的开源实现</a:t>
            </a:r>
            <a:endParaRPr lang="en-US" altLang="zh-CN" kern="12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华文中宋" panose="02010600040101010101" pitchFamily="2" charset="-122"/>
              <a:cs typeface="+mn-cs"/>
            </a:endParaRPr>
          </a:p>
          <a:p>
            <a:pPr marL="347472" indent="-347472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q</a:t>
            </a:r>
            <a:r>
              <a:rPr lang="en-US" altLang="zh-CN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uiche</a:t>
            </a:r>
            <a:r>
              <a:rPr lang="zh-CN" altLang="en-US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是</a:t>
            </a:r>
            <a:r>
              <a:rPr lang="en-US" altLang="zh-CN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Cloudflare</a:t>
            </a:r>
            <a:r>
              <a:rPr lang="zh-CN" altLang="en-US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开发的开源实现，重名只是巧合</a:t>
            </a:r>
            <a:endParaRPr lang="en-US" altLang="zh-CN" kern="12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华文中宋" panose="02010600040101010101" pitchFamily="2" charset="-122"/>
              <a:cs typeface="+mn-cs"/>
            </a:endParaRPr>
          </a:p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q</a:t>
            </a:r>
            <a:r>
              <a:rPr lang="en-US" altLang="zh-CN" sz="1800" kern="1200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uicly</a:t>
            </a:r>
            <a:r>
              <a:rPr lang="zh-CN" altLang="en-US" sz="1800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是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h2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o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（</a:t>
            </a:r>
            <a:r>
              <a:rPr lang="en-US" altLang="zh-CN" dirty="0" err="1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DeNA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旗下组织）的开源实现</a:t>
            </a: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m</a:t>
            </a:r>
            <a:r>
              <a:rPr lang="en-US" altLang="zh-CN" sz="1800" kern="1200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vfst</a:t>
            </a:r>
            <a:r>
              <a:rPr lang="zh-CN" altLang="en-US" sz="1800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是</a:t>
            </a:r>
            <a:r>
              <a:rPr lang="en-US" altLang="zh-CN" sz="1800" kern="1200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facebook</a:t>
            </a:r>
            <a:r>
              <a:rPr lang="zh-CN" altLang="en-US" sz="1800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的开源实现</a:t>
            </a:r>
            <a:endParaRPr lang="en-US" altLang="zh-CN" sz="1800" kern="12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华文中宋" panose="02010600040101010101" pitchFamily="2" charset="-122"/>
              <a:cs typeface="+mn-cs"/>
            </a:endParaRPr>
          </a:p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s2n-quic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是</a:t>
            </a:r>
            <a:r>
              <a:rPr lang="en-US" altLang="zh-CN" dirty="0" err="1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aws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的开源实现</a:t>
            </a: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q</a:t>
            </a:r>
            <a:r>
              <a:rPr lang="en-US" altLang="zh-CN" sz="1800" kern="1200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uic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-go</a:t>
            </a:r>
            <a:r>
              <a:rPr lang="zh-CN" altLang="en-US" sz="1800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是完全的社区实现</a:t>
            </a:r>
            <a:endParaRPr lang="en-US" altLang="zh-CN" sz="1800" kern="12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华文中宋" panose="02010600040101010101" pitchFamily="2" charset="-122"/>
              <a:cs typeface="+mn-cs"/>
            </a:endParaRPr>
          </a:p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zh-CN" altLang="en-US" sz="1800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未涉及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v2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7D18C97-2C7A-5174-624E-4C00DA0D3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690" y="1919084"/>
            <a:ext cx="4073227" cy="457899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5E4D459-956A-AFD3-A9EE-0DBDE743B90A}"/>
              </a:ext>
            </a:extLst>
          </p:cNvPr>
          <p:cNvSpPr txBox="1"/>
          <p:nvPr/>
        </p:nvSpPr>
        <p:spPr>
          <a:xfrm>
            <a:off x="4392443" y="5951700"/>
            <a:ext cx="31659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altLang="zh-CN" sz="1400" dirty="0" err="1">
                <a:solidFill>
                  <a:schemeClr val="bg1">
                    <a:lumMod val="75000"/>
                  </a:schemeClr>
                </a:solidFill>
              </a:rPr>
              <a:t>arXiv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</a:rPr>
              <a:t> pre-print QUIC Library Hunter: Identifying Server Libraries</a:t>
            </a:r>
          </a:p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</a:rPr>
              <a:t>Across the Internet</a:t>
            </a:r>
          </a:p>
        </p:txBody>
      </p:sp>
    </p:spTree>
    <p:extLst>
      <p:ext uri="{BB962C8B-B14F-4D97-AF65-F5344CB8AC3E}">
        <p14:creationId xmlns:p14="http://schemas.microsoft.com/office/powerpoint/2010/main" val="1306037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3FF93AD-B291-5347-AC70-D7287ABA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放大攻击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94D04A2-92EE-08D1-5E90-31A846701C43}"/>
              </a:ext>
            </a:extLst>
          </p:cNvPr>
          <p:cNvSpPr txBox="1"/>
          <p:nvPr/>
        </p:nvSpPr>
        <p:spPr>
          <a:xfrm>
            <a:off x="1111422" y="1994170"/>
            <a:ext cx="10119381" cy="2346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攻击方向某个服务器发送数据包，将</a:t>
            </a:r>
            <a:r>
              <a:rPr lang="en-US" altLang="zh-CN" sz="2000" dirty="0"/>
              <a:t>IP</a:t>
            </a:r>
            <a:r>
              <a:rPr lang="zh-CN" altLang="en-US" sz="2000" dirty="0"/>
              <a:t>地址伪装成受害者的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目标服务器向受害者发送数据，其数据量远大于攻击方发送的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通过向大量服务器发送数据包，触发</a:t>
            </a:r>
            <a:r>
              <a:rPr lang="en-US" altLang="zh-CN" sz="2000" dirty="0"/>
              <a:t>DDoS (Distributed Denial of Service)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使用</a:t>
            </a:r>
            <a:r>
              <a:rPr lang="en-US" altLang="zh-CN" sz="2000" dirty="0"/>
              <a:t>AF (Amplification Factor, </a:t>
            </a:r>
            <a:r>
              <a:rPr lang="zh-CN" altLang="en-US" sz="2000" dirty="0"/>
              <a:t>受害者收到的数据量 </a:t>
            </a:r>
            <a:r>
              <a:rPr lang="en-US" altLang="zh-CN" sz="2000" dirty="0"/>
              <a:t>/ </a:t>
            </a:r>
            <a:r>
              <a:rPr lang="zh-CN" altLang="en-US" sz="2000" dirty="0"/>
              <a:t>攻击方发送的数据量</a:t>
            </a:r>
            <a:r>
              <a:rPr lang="en-US" altLang="zh-CN" sz="2000" dirty="0"/>
              <a:t>) </a:t>
            </a:r>
            <a:r>
              <a:rPr lang="zh-CN" altLang="en-US" sz="2000" dirty="0"/>
              <a:t>衡量放大攻击的严重程度</a:t>
            </a:r>
            <a:endParaRPr lang="en-US" altLang="zh-CN" sz="2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7557B94-3B42-9AEB-7E7D-26A42CDEA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616" y="4446700"/>
            <a:ext cx="7068767" cy="193611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B5194DF-367E-D2EE-2E03-2F8997EF97B0}"/>
              </a:ext>
            </a:extLst>
          </p:cNvPr>
          <p:cNvSpPr txBox="1"/>
          <p:nvPr/>
        </p:nvSpPr>
        <p:spPr>
          <a:xfrm>
            <a:off x="3252169" y="6323696"/>
            <a:ext cx="5998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</a:rPr>
              <a:t>source: USENIX Security ’21 Accurately Measuring Global Risk of Amplification Attacks using </a:t>
            </a:r>
            <a:r>
              <a:rPr lang="en-US" altLang="zh-CN" sz="1400" dirty="0" err="1">
                <a:solidFill>
                  <a:schemeClr val="bg1">
                    <a:lumMod val="75000"/>
                  </a:schemeClr>
                </a:solidFill>
              </a:rPr>
              <a:t>AmpMap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65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0B8BC-2C8B-0A86-A999-604324520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404C450A-D15A-CD29-43DD-12D999ED2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内容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6120D30-401B-5DE1-E835-A0D6C5264F77}"/>
              </a:ext>
            </a:extLst>
          </p:cNvPr>
          <p:cNvSpPr txBox="1"/>
          <p:nvPr/>
        </p:nvSpPr>
        <p:spPr>
          <a:xfrm>
            <a:off x="581192" y="1994170"/>
            <a:ext cx="9730127" cy="280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整体出发点偏科研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争取涵盖以下内容：</a:t>
            </a:r>
            <a:endParaRPr lang="en-US" altLang="zh-CN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对</a:t>
            </a:r>
            <a:r>
              <a:rPr lang="en-US" altLang="zh-CN" sz="2000" dirty="0"/>
              <a:t>QUIC</a:t>
            </a:r>
            <a:r>
              <a:rPr lang="zh-CN" altLang="en-US" sz="2000" dirty="0"/>
              <a:t>的简单介绍</a:t>
            </a:r>
            <a:endParaRPr lang="en-US" altLang="zh-CN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如何发现互联网上的</a:t>
            </a:r>
            <a:r>
              <a:rPr lang="en-US" altLang="zh-CN" sz="2000" dirty="0"/>
              <a:t>QUIC</a:t>
            </a:r>
            <a:r>
              <a:rPr lang="zh-CN" altLang="en-US" sz="2000" dirty="0"/>
              <a:t>部署</a:t>
            </a:r>
            <a:endParaRPr lang="en-US" altLang="zh-CN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QUIC</a:t>
            </a:r>
            <a:r>
              <a:rPr lang="zh-CN" altLang="en-US" sz="2000" dirty="0"/>
              <a:t>与放大攻击</a:t>
            </a:r>
            <a:endParaRPr lang="en-US" altLang="zh-CN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QUIC</a:t>
            </a:r>
            <a:r>
              <a:rPr lang="zh-CN" altLang="en-US" sz="2000" dirty="0"/>
              <a:t>阻断与基于</a:t>
            </a:r>
            <a:r>
              <a:rPr lang="en-US" altLang="zh-CN" sz="2000" dirty="0"/>
              <a:t>QUIC</a:t>
            </a:r>
            <a:r>
              <a:rPr lang="zh-CN" altLang="en-US" sz="2000" dirty="0"/>
              <a:t>的代理</a:t>
            </a:r>
          </a:p>
        </p:txBody>
      </p:sp>
    </p:spTree>
    <p:extLst>
      <p:ext uri="{BB962C8B-B14F-4D97-AF65-F5344CB8AC3E}">
        <p14:creationId xmlns:p14="http://schemas.microsoft.com/office/powerpoint/2010/main" val="51344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3FF93AD-B291-5347-AC70-D7287ABA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QUIC</a:t>
            </a:r>
            <a:r>
              <a:rPr kumimoji="1" lang="zh-CN" altLang="en-US" dirty="0"/>
              <a:t>曾被认为很难用于放大攻击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94D04A2-92EE-08D1-5E90-31A846701C43}"/>
              </a:ext>
            </a:extLst>
          </p:cNvPr>
          <p:cNvSpPr txBox="1"/>
          <p:nvPr/>
        </p:nvSpPr>
        <p:spPr>
          <a:xfrm>
            <a:off x="581192" y="1673157"/>
            <a:ext cx="10574488" cy="5029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zh-CN" altLang="en-US" sz="1800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类似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TCP</a:t>
            </a:r>
            <a:r>
              <a:rPr lang="zh-CN" altLang="en-US" sz="1800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，</a:t>
            </a:r>
            <a:r>
              <a:rPr lang="zh-CN" altLang="en-US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有连接的过程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，</a:t>
            </a:r>
            <a:r>
              <a:rPr lang="zh-CN" altLang="en-US" sz="1800" dirty="0"/>
              <a:t>连接建立同时进行了地址验证</a:t>
            </a:r>
            <a:endParaRPr lang="en-US" altLang="zh-CN" sz="1800" dirty="0"/>
          </a:p>
          <a:p>
            <a:pPr marL="347472" indent="-347472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zh-CN" altLang="en-US" sz="1800" dirty="0"/>
              <a:t>伪造</a:t>
            </a:r>
            <a:r>
              <a:rPr lang="en-US" altLang="zh-CN" sz="1800" dirty="0"/>
              <a:t>IP</a:t>
            </a:r>
            <a:r>
              <a:rPr lang="zh-CN" altLang="en-US" sz="1800" dirty="0"/>
              <a:t>只能收到极少量应答</a:t>
            </a:r>
            <a:endParaRPr lang="en-US" altLang="zh-CN" sz="18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协议设计上限制</a:t>
            </a:r>
            <a:r>
              <a:rPr lang="zh-CN" altLang="en-US" sz="1800" dirty="0"/>
              <a:t>最多发送</a:t>
            </a:r>
            <a:r>
              <a:rPr lang="en-US" altLang="zh-CN" sz="1800" dirty="0"/>
              <a:t>3</a:t>
            </a:r>
            <a:r>
              <a:rPr lang="zh-CN" altLang="en-US" sz="1800" dirty="0"/>
              <a:t>倍于接收到的数据，通过限制放大比使得作为放大攻击</a:t>
            </a:r>
            <a:r>
              <a:rPr lang="en-US" altLang="zh-CN" sz="1800" dirty="0"/>
              <a:t>target</a:t>
            </a:r>
            <a:r>
              <a:rPr lang="zh-CN" altLang="en-US" sz="1800" dirty="0"/>
              <a:t>性价比不高（</a:t>
            </a:r>
            <a:r>
              <a:rPr lang="en-US" altLang="zh-CN" sz="1800" dirty="0"/>
              <a:t>DNS 60x</a:t>
            </a:r>
            <a:r>
              <a:rPr lang="zh-CN" altLang="en-US" sz="1800" dirty="0"/>
              <a:t>，</a:t>
            </a:r>
            <a:r>
              <a:rPr lang="en-US" altLang="zh-CN" sz="1800" dirty="0"/>
              <a:t>NTP 500x</a:t>
            </a:r>
            <a:r>
              <a:rPr lang="zh-CN" altLang="en-US" sz="1800" dirty="0"/>
              <a:t>，</a:t>
            </a:r>
            <a:r>
              <a:rPr lang="en-US" altLang="zh-CN" sz="1800" dirty="0"/>
              <a:t>Memcached </a:t>
            </a:r>
            <a:r>
              <a:rPr lang="zh-CN" altLang="en-US" sz="1800" dirty="0"/>
              <a:t>上万）</a:t>
            </a:r>
            <a:endParaRPr lang="en-US" altLang="zh-CN" sz="1800" dirty="0"/>
          </a:p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集成了</a:t>
            </a:r>
            <a:r>
              <a:rPr lang="en-US" altLang="zh-CN" sz="1800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TLS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和加密，握手后的数据即使观察到也无法解密；加密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packet number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以确保无法伪造已进行的连接</a:t>
            </a: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endParaRPr lang="en-US" altLang="zh-CN" sz="1800" kern="12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华文中宋" panose="02010600040101010101" pitchFamily="2" charset="-122"/>
              <a:cs typeface="+mn-cs"/>
            </a:endParaRPr>
          </a:p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endParaRPr lang="en-US" altLang="zh-CN" sz="1800" kern="12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华文中宋" panose="02010600040101010101" pitchFamily="2" charset="-122"/>
              <a:cs typeface="+mn-cs"/>
            </a:endParaRPr>
          </a:p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endParaRPr lang="en-US" altLang="zh-CN" sz="1800" kern="12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华文中宋" panose="02010600040101010101" pitchFamily="2" charset="-122"/>
              <a:cs typeface="+mn-cs"/>
            </a:endParaRPr>
          </a:p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然而，协议的规定是一回事，实现又是另一回事，大家发现在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QUIC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的实现上有一些出入</a:t>
            </a:r>
            <a:endParaRPr lang="en-US" altLang="zh-CN" sz="1800" kern="12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华文中宋" panose="0201060004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AD4B60E-44F4-B81E-D7EB-9C7067B4A6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88"/>
          <a:stretch/>
        </p:blipFill>
        <p:spPr>
          <a:xfrm>
            <a:off x="3629842" y="3733347"/>
            <a:ext cx="4932316" cy="234643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4B65411-625C-CB33-4CEA-F4E771C6C6F5}"/>
              </a:ext>
            </a:extLst>
          </p:cNvPr>
          <p:cNvSpPr txBox="1"/>
          <p:nvPr/>
        </p:nvSpPr>
        <p:spPr>
          <a:xfrm>
            <a:off x="6853975" y="5738283"/>
            <a:ext cx="514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</a:rPr>
              <a:t>source: USENIX Security 21’  Weaponizing Middleboxes for TCP Reflected Amplification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781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323FF-DE13-542C-0102-4AA703FBD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3A29A09B-640D-0172-9128-A9E4EA04A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cs typeface="Times New Roman" panose="02020603050405020304" charset="0"/>
              </a:rPr>
              <a:t>TLS SNI</a:t>
            </a:r>
            <a:endParaRPr kumimoji="1" lang="zh-CN" altLang="en-US" dirty="0">
              <a:cs typeface="Times New Roman" panose="0202060305040502030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170EE56-FCC8-BD86-886C-48FFFB9B70B5}"/>
              </a:ext>
            </a:extLst>
          </p:cNvPr>
          <p:cNvSpPr txBox="1"/>
          <p:nvPr/>
        </p:nvSpPr>
        <p:spPr>
          <a:xfrm>
            <a:off x="581190" y="1793795"/>
            <a:ext cx="11228189" cy="4198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虽然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QUIC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Initial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加密了，但加密用的密钥固定，因此实际上和明文没区别</a:t>
            </a: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SNI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直接可见，然而还没被下手</a:t>
            </a: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对于建立的连接，使用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stateless reset token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，避免直接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RST</a:t>
            </a:r>
          </a:p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潜在的改进：使用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encrypted client hello (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前身：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encrypted </a:t>
            </a:r>
            <a:r>
              <a:rPr lang="en-US" altLang="zh-CN" dirty="0" err="1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sni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)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，有望在今年成为标准</a:t>
            </a: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  <a:p>
            <a:pPr marL="804672" lvl="1" indent="-347472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进行一个</a:t>
            </a:r>
            <a:r>
              <a:rPr lang="en-US" altLang="zh-CN" dirty="0" err="1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dnssec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查询，获得公钥；使用公钥加密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client hello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（或</a:t>
            </a:r>
            <a:r>
              <a:rPr lang="en-US" altLang="zh-CN" dirty="0" err="1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sni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）</a:t>
            </a: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  <a:p>
            <a:pPr marL="804672" lvl="1" indent="-347472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很好被发现</a:t>
            </a: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  <a:p>
            <a:pPr marL="804672" lvl="1" indent="-347472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目前的策略：全都阻断</a:t>
            </a: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  <a:p>
            <a:pPr marL="804672" lvl="1" indent="-347472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  <a:p>
            <a:pPr lvl="1">
              <a:lnSpc>
                <a:spcPct val="150000"/>
              </a:lnSpc>
              <a:buSzPts val="2000"/>
            </a:pP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2329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3FF93AD-B291-5347-AC70-D7287ABA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证书和</a:t>
            </a:r>
            <a:r>
              <a:rPr kumimoji="1" lang="en-US" altLang="zh-CN" dirty="0"/>
              <a:t>Resend</a:t>
            </a:r>
            <a:r>
              <a:rPr kumimoji="1" lang="zh-CN" altLang="en-US" dirty="0"/>
              <a:t>导致的放大风险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94D04A2-92EE-08D1-5E90-31A846701C43}"/>
              </a:ext>
            </a:extLst>
          </p:cNvPr>
          <p:cNvSpPr txBox="1"/>
          <p:nvPr/>
        </p:nvSpPr>
        <p:spPr>
          <a:xfrm>
            <a:off x="581190" y="1644939"/>
            <a:ext cx="11228189" cy="46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en-US" altLang="zh-CN" dirty="0"/>
              <a:t>Marcin Nawrocki et al. </a:t>
            </a:r>
            <a:r>
              <a:rPr lang="zh-CN" altLang="en-US" dirty="0"/>
              <a:t>发现几个突破三倍限制的样例</a:t>
            </a:r>
            <a:endParaRPr lang="en-US" altLang="zh-CN" dirty="0"/>
          </a:p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en-US" altLang="zh-CN" dirty="0"/>
              <a:t>Revisit</a:t>
            </a:r>
            <a:r>
              <a:rPr lang="zh-CN" altLang="en-US" dirty="0"/>
              <a:t>：填充到至少</a:t>
            </a:r>
            <a:r>
              <a:rPr lang="en-US" altLang="zh-CN" dirty="0"/>
              <a:t>1200</a:t>
            </a:r>
            <a:r>
              <a:rPr lang="zh-CN" altLang="en-US" dirty="0"/>
              <a:t>字节；协议规定三倍</a:t>
            </a:r>
            <a:endParaRPr lang="en-US" altLang="zh-CN" dirty="0"/>
          </a:p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1. 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证书过大</a:t>
            </a: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  <a:p>
            <a:pPr marL="804672" lvl="1" indent="-347472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特别是如果是证书链过长的话，只填充到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1200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字节，那服务端必须把所有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TLS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协商限制在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3600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之内（考虑到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QUIC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头其实更小）</a:t>
            </a: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  <a:p>
            <a:pPr marL="804672" lvl="1" indent="-347472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通过引入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compression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可以很大程度上解决或缓解这一问题</a:t>
            </a: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  <a:p>
            <a:pPr marL="804672" lvl="1" indent="-347472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这个问题不严重，虽然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AF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超过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3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，但都在个位数</a:t>
            </a: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  <a:p>
            <a:pPr marL="347472" indent="-347472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2. 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收不到客户端响应时，服务端可能主动重新发送</a:t>
            </a: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  <a:p>
            <a:pPr marL="804672" lvl="1" indent="-347472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如果真的在进行放大攻击，受害者不可能主动响应，因此必然导致重新发送</a:t>
            </a: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  <a:p>
            <a:pPr marL="804672" lvl="1" indent="-347472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测量下发现最高约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45x AF</a:t>
            </a:r>
          </a:p>
          <a:p>
            <a:pPr marL="804672" lvl="1" indent="-347472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这个问题其实跟证书无关</a:t>
            </a: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5729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3FF93AD-B291-5347-AC70-D7287ABA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错误的开源实现导致的放大攻击风险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C54E4F7-358F-4BCD-DCE5-EF1E3C961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56" y="3647201"/>
            <a:ext cx="10029217" cy="305691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3B90DAA-1F60-C008-F955-71675853E851}"/>
              </a:ext>
            </a:extLst>
          </p:cNvPr>
          <p:cNvSpPr txBox="1"/>
          <p:nvPr/>
        </p:nvSpPr>
        <p:spPr>
          <a:xfrm>
            <a:off x="2491920" y="6550223"/>
            <a:ext cx="5998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altLang="zh-CN" sz="1400" dirty="0" err="1">
                <a:solidFill>
                  <a:schemeClr val="bg1">
                    <a:lumMod val="75000"/>
                  </a:schemeClr>
                </a:solidFill>
              </a:rPr>
              <a:t>ndss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</a:rPr>
              <a:t> 23’ </a:t>
            </a:r>
            <a:r>
              <a:rPr lang="en-US" altLang="zh-CN" sz="1400" dirty="0" err="1">
                <a:solidFill>
                  <a:schemeClr val="bg1">
                    <a:lumMod val="75000"/>
                  </a:schemeClr>
                </a:solidFill>
              </a:rPr>
              <a:t>QUICforge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</a:rPr>
              <a:t>: Client-side Request Forgery in QUIC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94D04A2-92EE-08D1-5E90-31A846701C43}"/>
              </a:ext>
            </a:extLst>
          </p:cNvPr>
          <p:cNvSpPr txBox="1"/>
          <p:nvPr/>
        </p:nvSpPr>
        <p:spPr>
          <a:xfrm>
            <a:off x="581190" y="1903680"/>
            <a:ext cx="11228189" cy="1289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QUICforge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：伪造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Initial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包（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SIRF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）、伪造版本协商（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VNRF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，未在图中体现）、伪造连接迁移（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CMRF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）</a:t>
            </a: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zh-CN" altLang="en-US" sz="1800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华文中宋" panose="02010600040101010101" pitchFamily="2" charset="-122"/>
                <a:cs typeface="+mn-cs"/>
              </a:rPr>
              <a:t>连接迁移：在多个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IP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间切换通信（如从流量切换到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WIFI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），缩短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RTT</a:t>
            </a:r>
          </a:p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图中黑色部分为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CMRF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实际指标，蓝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/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红部分未把连接建立过程中的通信考虑进去</a:t>
            </a: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7826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1BC86-C212-4193-B5D8-A9045108F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F391F8C-D5F2-387D-0C55-B54548ED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其他的一些乱七八糟的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4AB055B-6C94-77C3-7B4D-EE29ED7A134E}"/>
              </a:ext>
            </a:extLst>
          </p:cNvPr>
          <p:cNvSpPr txBox="1"/>
          <p:nvPr/>
        </p:nvSpPr>
        <p:spPr>
          <a:xfrm>
            <a:off x="494950" y="1932103"/>
            <a:ext cx="11202099" cy="2346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NAT</a:t>
            </a:r>
            <a:r>
              <a:rPr lang="zh-CN" altLang="en-US" sz="2000" dirty="0"/>
              <a:t>设备使用一个表记录内外地址转换；通过</a:t>
            </a:r>
            <a:r>
              <a:rPr lang="en-US" altLang="zh-CN" sz="2000" dirty="0" err="1"/>
              <a:t>quic</a:t>
            </a:r>
            <a:r>
              <a:rPr lang="en-US" altLang="zh-CN" sz="2000" dirty="0"/>
              <a:t> connection migration</a:t>
            </a:r>
            <a:r>
              <a:rPr lang="zh-CN" altLang="en-US" sz="2000" dirty="0"/>
              <a:t>迅速在不同端口上切换连接可以以较快的速度耗尽</a:t>
            </a:r>
            <a:r>
              <a:rPr lang="en-US" altLang="zh-CN" sz="2000" dirty="0"/>
              <a:t>NAT</a:t>
            </a:r>
            <a:r>
              <a:rPr lang="zh-CN" altLang="en-US" sz="2000" dirty="0"/>
              <a:t>表的所有空间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QUIC</a:t>
            </a:r>
            <a:r>
              <a:rPr lang="zh-CN" altLang="en-US" sz="2000" dirty="0"/>
              <a:t>通信中存在一个自旋比特位用于测量</a:t>
            </a:r>
            <a:r>
              <a:rPr lang="en-US" altLang="zh-CN" sz="2000" dirty="0"/>
              <a:t>RTT</a:t>
            </a:r>
            <a:r>
              <a:rPr lang="zh-CN" altLang="en-US" sz="2000" dirty="0"/>
              <a:t>，但是这个功能是可选的；通信双方可以不启用这个自旋，而把它当作一个</a:t>
            </a:r>
            <a:r>
              <a:rPr lang="en-US" altLang="zh-CN" sz="2000" dirty="0"/>
              <a:t>covert channel</a:t>
            </a:r>
          </a:p>
        </p:txBody>
      </p:sp>
    </p:spTree>
    <p:extLst>
      <p:ext uri="{BB962C8B-B14F-4D97-AF65-F5344CB8AC3E}">
        <p14:creationId xmlns:p14="http://schemas.microsoft.com/office/powerpoint/2010/main" val="2199647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4E4F9-1CAB-9FC6-2F6D-0DF227F8A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DCE8C819-5FB7-61D2-1EB4-2CAE24533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QUIC Proxy</a:t>
            </a:r>
            <a:endParaRPr kumimoji="1"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8E89A5F-6393-B9AC-7C5B-739ACBCB99AE}"/>
              </a:ext>
            </a:extLst>
          </p:cNvPr>
          <p:cNvSpPr txBox="1"/>
          <p:nvPr/>
        </p:nvSpPr>
        <p:spPr>
          <a:xfrm>
            <a:off x="581190" y="1903680"/>
            <a:ext cx="11228189" cy="1289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Cloudflare Warp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：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masque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，</a:t>
            </a:r>
            <a:r>
              <a:rPr lang="fr-FR" altLang="zh-CN" sz="1800" dirty="0"/>
              <a:t>Multiplexed Application Substrate over QUIC Encryption (masque)</a:t>
            </a:r>
          </a:p>
          <a:p>
            <a:pPr>
              <a:lnSpc>
                <a:spcPct val="150000"/>
              </a:lnSpc>
            </a:pPr>
            <a:r>
              <a:rPr lang="zh-CN" altLang="en-US" sz="1800" dirty="0"/>
              <a:t>将数据包裹在</a:t>
            </a:r>
            <a:r>
              <a:rPr lang="en-US" altLang="zh-CN" sz="1800" dirty="0"/>
              <a:t>HTTP Datagram</a:t>
            </a:r>
            <a:r>
              <a:rPr lang="zh-CN" altLang="en-US" sz="1800" dirty="0"/>
              <a:t>中，将连接升级为代理</a:t>
            </a:r>
            <a:endParaRPr lang="en-US" altLang="zh-CN" sz="1800" dirty="0"/>
          </a:p>
          <a:p>
            <a:pPr>
              <a:lnSpc>
                <a:spcPct val="150000"/>
              </a:lnSpc>
            </a:pPr>
            <a:r>
              <a:rPr lang="zh-CN" altLang="en-US" sz="1800" dirty="0"/>
              <a:t>这个连接是一个不向之后的连接暴露连接者真实</a:t>
            </a:r>
            <a:r>
              <a:rPr lang="en-US" altLang="zh-CN" sz="1800" dirty="0"/>
              <a:t>IP</a:t>
            </a:r>
            <a:r>
              <a:rPr lang="zh-CN" altLang="en-US" sz="1800" dirty="0"/>
              <a:t>的代理</a:t>
            </a: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D7C107-099D-DC6F-19A1-35C73C6F9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" t="14917" r="5568" b="12857"/>
          <a:stretch/>
        </p:blipFill>
        <p:spPr bwMode="auto">
          <a:xfrm>
            <a:off x="2597887" y="4685413"/>
            <a:ext cx="6216504" cy="205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99420A0-4A2F-60C7-F468-A657407FA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7"/>
          <a:stretch/>
        </p:blipFill>
        <p:spPr bwMode="auto">
          <a:xfrm>
            <a:off x="880157" y="3353743"/>
            <a:ext cx="463579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520D541-5C81-ABC2-291E-0F08568DA1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" t="13242" r="64884" b="9810"/>
          <a:stretch/>
        </p:blipFill>
        <p:spPr bwMode="auto">
          <a:xfrm>
            <a:off x="6624758" y="3175589"/>
            <a:ext cx="4075815" cy="150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198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FCDCA-27A5-3896-91E6-74A60B54E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6BA0719E-4A7F-84D4-AE23-6D60D9820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/>
              <a:t>DoQ</a:t>
            </a:r>
            <a:endParaRPr kumimoji="1"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F01E157-4D88-2923-E7FC-29F85F90A45A}"/>
              </a:ext>
            </a:extLst>
          </p:cNvPr>
          <p:cNvSpPr txBox="1"/>
          <p:nvPr/>
        </p:nvSpPr>
        <p:spPr>
          <a:xfrm>
            <a:off x="136187" y="1985181"/>
            <a:ext cx="11974749" cy="4198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One to Rule Them All? A First Look at DNS over QUIC: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PAM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’22</a:t>
            </a:r>
          </a:p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Post-Standardization Analysis of </a:t>
            </a:r>
            <a:r>
              <a:rPr lang="en-US" altLang="zh-CN" dirty="0" err="1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DoQ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: Deployment, Certificate Ecosystem, and Implementation: NOMS’ 25</a:t>
            </a:r>
          </a:p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传统的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DNS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协议基于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UDP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和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TCP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，缺乏加密，容易受到窃听和路径操纵的攻击。为了解决这些问题，先后引入了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DNS over TLS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（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DoT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）和 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DNS over HTTPS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（</a:t>
            </a:r>
            <a:r>
              <a:rPr lang="en-US" altLang="zh-CN" dirty="0" err="1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DoH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）等加密方式对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DNS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协议加以改进，但它们仍然受到底层传输协议的限制</a:t>
            </a: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通过主动测量，研究发现</a:t>
            </a:r>
            <a:r>
              <a:rPr lang="en-US" altLang="zh-CN" dirty="0" err="1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DoQ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的采用率在逐步增加，但由于标准化过程仍在进行中，</a:t>
            </a:r>
            <a:r>
              <a:rPr lang="en-US" altLang="zh-CN" dirty="0" err="1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DoQ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的实现和服务变化较快，很多发现的部署在短时间后就不再有效了。</a:t>
            </a: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此外，尽管</a:t>
            </a:r>
            <a:r>
              <a:rPr lang="en-US" altLang="zh-CN" dirty="0" err="1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DoQ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在大多数情况下表现优异，但约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40%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的测量显示握手时间比预期长，这主要是由于流量放大限制（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QUIC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的一部分）的强制执行。</a:t>
            </a: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  <a:p>
            <a:pPr marL="347472" indent="-347472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尽管</a:t>
            </a:r>
            <a:r>
              <a:rPr lang="en-US" altLang="zh-CN" dirty="0" err="1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DoQ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还有优化空间，但它已经在隐私和性能上超越了现有的加密</a:t>
            </a:r>
            <a:r>
              <a:rPr lang="en-US" altLang="zh-CN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DNS</a:t>
            </a:r>
            <a:r>
              <a:rPr lang="zh-CN" altLang="en-US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pitchFamily="2" charset="-122"/>
              </a:rPr>
              <a:t>协议，成为目前最好的选择。</a:t>
            </a:r>
            <a:endParaRPr lang="en-US" altLang="zh-CN" dirty="0">
              <a:solidFill>
                <a:srgbClr val="000000"/>
              </a:solidFill>
              <a:latin typeface="Gill Sans MT" panose="020B0502020104020203" pitchFamily="34" charset="0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3234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9BF4E-C3E0-2819-CC57-7639D5DBF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50542DB-D6A6-7E39-7970-B8C4461A0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/>
              <a:t>DoQ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3D0A4A4-7765-14C6-6BD3-B54654C95C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070"/>
          <a:stretch/>
        </p:blipFill>
        <p:spPr>
          <a:xfrm>
            <a:off x="278883" y="1757916"/>
            <a:ext cx="9148652" cy="26786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90A645-FDD0-E75C-AC9C-22AE485B36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380" b="2938"/>
          <a:stretch/>
        </p:blipFill>
        <p:spPr>
          <a:xfrm>
            <a:off x="5834981" y="4329038"/>
            <a:ext cx="6201076" cy="250127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FDD165B-79C3-EAE3-9EFF-304D5E6961F2}"/>
              </a:ext>
            </a:extLst>
          </p:cNvPr>
          <p:cNvSpPr txBox="1"/>
          <p:nvPr/>
        </p:nvSpPr>
        <p:spPr>
          <a:xfrm>
            <a:off x="510363" y="4855535"/>
            <a:ext cx="4522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使用</a:t>
            </a:r>
            <a:r>
              <a:rPr lang="en-US" altLang="zh-CN" dirty="0" err="1"/>
              <a:t>zmap</a:t>
            </a:r>
            <a:r>
              <a:rPr lang="zh-CN" altLang="en-US" dirty="0"/>
              <a:t>扫描（版本协商）</a:t>
            </a:r>
            <a:endParaRPr lang="en-US" altLang="zh-CN" dirty="0"/>
          </a:p>
          <a:p>
            <a:r>
              <a:rPr lang="en-US" altLang="zh-CN" dirty="0"/>
              <a:t>UDP/784, UDP/853, and UDP/8853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3821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Thank you!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75BAD-9C8C-CFAC-062A-80254C8F3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C799C7C-4B70-A6BF-0CCA-D222D56B0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为什么要</a:t>
            </a:r>
            <a:r>
              <a:rPr kumimoji="1" lang="en-US" altLang="zh-CN" dirty="0"/>
              <a:t>QUIC</a:t>
            </a:r>
            <a:endParaRPr kumimoji="1"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042E275-0761-5402-34C3-1FF2CF21DDFA}"/>
              </a:ext>
            </a:extLst>
          </p:cNvPr>
          <p:cNvSpPr txBox="1"/>
          <p:nvPr/>
        </p:nvSpPr>
        <p:spPr>
          <a:xfrm>
            <a:off x="581192" y="1994170"/>
            <a:ext cx="9730127" cy="354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TCP/UDP</a:t>
            </a:r>
            <a:r>
              <a:rPr lang="zh-CN" altLang="en-US" sz="2000" dirty="0"/>
              <a:t>分别代表了原始的连接</a:t>
            </a:r>
            <a:r>
              <a:rPr lang="en-US" altLang="zh-CN" sz="2000" dirty="0"/>
              <a:t>/</a:t>
            </a:r>
            <a:r>
              <a:rPr lang="zh-CN" altLang="en-US" sz="2000" dirty="0"/>
              <a:t>无连接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TCP</a:t>
            </a:r>
            <a:r>
              <a:rPr lang="zh-CN" altLang="en-US" sz="2000" dirty="0"/>
              <a:t>建立之初没有考虑加密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TCP</a:t>
            </a:r>
            <a:r>
              <a:rPr lang="zh-CN" altLang="en-US" sz="2000" dirty="0"/>
              <a:t>本身存在很多性能问题</a:t>
            </a:r>
            <a:endParaRPr lang="en-US" altLang="zh-CN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Head-of-line blocking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三次握手建立连接</a:t>
            </a:r>
            <a:endParaRPr lang="en-US" altLang="zh-CN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effectLst/>
              </a:rPr>
              <a:t>连接迁移的困难</a:t>
            </a:r>
            <a:endParaRPr lang="en-US" altLang="zh-CN" dirty="0">
              <a:effectLst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effectLst/>
              </a:rPr>
              <a:t>拥塞控制和路径探测</a:t>
            </a:r>
            <a:endParaRPr lang="en-US" altLang="zh-CN" dirty="0">
              <a:effectLst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决定设立一个新协议用于取代</a:t>
            </a:r>
            <a:r>
              <a:rPr lang="en-US" altLang="zh-CN" sz="2000" dirty="0"/>
              <a:t>TCP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4393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3FF93AD-B291-5347-AC70-D7287ABA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QUIC</a:t>
            </a:r>
            <a:r>
              <a:rPr kumimoji="1" lang="zh-CN" altLang="en-US" dirty="0"/>
              <a:t>简介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94D04A2-92EE-08D1-5E90-31A846701C43}"/>
              </a:ext>
            </a:extLst>
          </p:cNvPr>
          <p:cNvSpPr txBox="1"/>
          <p:nvPr/>
        </p:nvSpPr>
        <p:spPr>
          <a:xfrm>
            <a:off x="581192" y="1994170"/>
            <a:ext cx="9730127" cy="4562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一种基于</a:t>
            </a:r>
            <a:r>
              <a:rPr lang="en-US" altLang="zh-CN" sz="2000" dirty="0"/>
              <a:t>UDP</a:t>
            </a:r>
            <a:r>
              <a:rPr lang="zh-CN" altLang="en-US" sz="2000" dirty="0"/>
              <a:t>的</a:t>
            </a:r>
            <a:r>
              <a:rPr lang="zh-CN" altLang="en-US" sz="2000" dirty="0">
                <a:solidFill>
                  <a:srgbClr val="FF0000"/>
                </a:solidFill>
              </a:rPr>
              <a:t>传输层</a:t>
            </a:r>
            <a:r>
              <a:rPr lang="zh-CN" altLang="en-US" sz="2000" dirty="0"/>
              <a:t>协议，类似</a:t>
            </a:r>
            <a:r>
              <a:rPr lang="en-US" altLang="zh-CN" sz="2000" dirty="0"/>
              <a:t>TCP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这是为了保证中间件的支持</a:t>
            </a:r>
            <a:endParaRPr lang="en-US" altLang="zh-CN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i.e. </a:t>
            </a:r>
            <a:r>
              <a:rPr lang="zh-CN" altLang="en-US" dirty="0"/>
              <a:t>有的中间件会丢弃</a:t>
            </a:r>
            <a:r>
              <a:rPr lang="en-US" altLang="zh-CN" dirty="0"/>
              <a:t>UDP</a:t>
            </a:r>
            <a:r>
              <a:rPr lang="zh-CN" altLang="en-US" dirty="0"/>
              <a:t>和</a:t>
            </a:r>
            <a:r>
              <a:rPr lang="en-US" altLang="zh-CN" dirty="0"/>
              <a:t>TCP</a:t>
            </a:r>
            <a:r>
              <a:rPr lang="zh-CN" altLang="en-US" dirty="0"/>
              <a:t>之外的一切报文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保证可靠，有连接建立的过程，流传输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在经过地址验证前，协议规定最多发送</a:t>
            </a:r>
            <a:r>
              <a:rPr lang="en-US" altLang="zh-CN" sz="2000" dirty="0"/>
              <a:t>3</a:t>
            </a:r>
            <a:r>
              <a:rPr lang="zh-CN" altLang="en-US" sz="2000" dirty="0"/>
              <a:t>倍于接收到的数据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最初设计出服务于</a:t>
            </a:r>
            <a:r>
              <a:rPr lang="en-US" altLang="zh-CN" sz="2000" dirty="0"/>
              <a:t>HTTP/3 (RFC 9114)</a:t>
            </a:r>
            <a:r>
              <a:rPr lang="zh-CN" altLang="en-US" sz="2000" dirty="0"/>
              <a:t>，我们不讨论它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天然集成</a:t>
            </a:r>
            <a:r>
              <a:rPr lang="en-US" altLang="zh-CN" sz="2000" dirty="0"/>
              <a:t>TLS1.3</a:t>
            </a:r>
            <a:r>
              <a:rPr lang="zh-CN" altLang="en-US" sz="2000" dirty="0"/>
              <a:t>（不能低于该版本）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RFC 9000 (QUIC v1), 9001 (QUIC TLS)</a:t>
            </a:r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题外话：</a:t>
            </a:r>
            <a:r>
              <a:rPr lang="en-US" altLang="zh-CN" sz="2000" dirty="0"/>
              <a:t>TLS</a:t>
            </a:r>
            <a:r>
              <a:rPr lang="zh-CN" altLang="en-US" sz="2000" dirty="0"/>
              <a:t>应当处于网络五层架构的哪一层？</a:t>
            </a:r>
            <a:endParaRPr lang="en-US" altLang="zh-CN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CC638B-0380-FD8A-53AE-1DE700EFB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270" y="2328863"/>
            <a:ext cx="3654538" cy="251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54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3FF93AD-B291-5347-AC70-D7287ABA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QUIC</a:t>
            </a:r>
            <a:r>
              <a:rPr kumimoji="1" lang="zh-CN" altLang="en-US" dirty="0"/>
              <a:t>连接建立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A0456FE-6479-157E-0219-590FFC8050A0}"/>
              </a:ext>
            </a:extLst>
          </p:cNvPr>
          <p:cNvSpPr txBox="1"/>
          <p:nvPr/>
        </p:nvSpPr>
        <p:spPr>
          <a:xfrm>
            <a:off x="6537063" y="2206555"/>
            <a:ext cx="5182373" cy="373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QUIC</a:t>
            </a:r>
            <a:r>
              <a:rPr lang="zh-CN" altLang="en-US" sz="2000" dirty="0"/>
              <a:t>提供两种建立连接的方式，分别被称为</a:t>
            </a:r>
            <a:r>
              <a:rPr lang="en-US" altLang="zh-CN" sz="2000" dirty="0"/>
              <a:t>0-RTT Handshake</a:t>
            </a:r>
            <a:r>
              <a:rPr lang="zh-CN" altLang="en-US" sz="2000" dirty="0"/>
              <a:t>和</a:t>
            </a:r>
            <a:r>
              <a:rPr lang="en-US" altLang="zh-CN" sz="2000" dirty="0"/>
              <a:t>1-RTT Handshake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如果已经和某个服务端建立过连接，相关</a:t>
            </a:r>
            <a:r>
              <a:rPr lang="en-US" altLang="zh-CN" sz="2000" dirty="0"/>
              <a:t>TLS</a:t>
            </a:r>
            <a:r>
              <a:rPr lang="zh-CN" altLang="en-US" sz="2000" dirty="0"/>
              <a:t>信息本地可能有缓存，不需要再次进行</a:t>
            </a:r>
            <a:r>
              <a:rPr lang="en-US" altLang="zh-CN" sz="2000" dirty="0"/>
              <a:t>TLS</a:t>
            </a:r>
            <a:r>
              <a:rPr lang="zh-CN" altLang="en-US" sz="2000" dirty="0"/>
              <a:t>协商，直接进行</a:t>
            </a:r>
            <a:r>
              <a:rPr lang="en-US" altLang="zh-CN" sz="2000" dirty="0"/>
              <a:t>0-RTT Handshake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图中展示了</a:t>
            </a:r>
            <a:r>
              <a:rPr lang="en-US" altLang="zh-CN" sz="2000" dirty="0"/>
              <a:t>1-RTT Handshake</a:t>
            </a:r>
            <a:r>
              <a:rPr lang="zh-CN" altLang="en-US" sz="2000" dirty="0"/>
              <a:t>的流程</a:t>
            </a:r>
            <a:endParaRPr lang="en-US" altLang="zh-CN" sz="2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68B181E-A4BD-2FE6-382F-DC40CB9C4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165" y="1795685"/>
            <a:ext cx="4709809" cy="46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10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3FF93AD-B291-5347-AC70-D7287ABA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QUIC</a:t>
            </a:r>
            <a:r>
              <a:rPr kumimoji="1" lang="zh-CN" altLang="en-US" dirty="0"/>
              <a:t>连接建立：地址验证（</a:t>
            </a:r>
            <a:r>
              <a:rPr kumimoji="1" lang="en-US" altLang="zh-CN" dirty="0"/>
              <a:t>Optional</a:t>
            </a:r>
            <a:r>
              <a:rPr kumimoji="1" lang="zh-CN" altLang="en-US" dirty="0"/>
              <a:t>）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A0456FE-6479-157E-0219-590FFC8050A0}"/>
              </a:ext>
            </a:extLst>
          </p:cNvPr>
          <p:cNvSpPr txBox="1"/>
          <p:nvPr/>
        </p:nvSpPr>
        <p:spPr>
          <a:xfrm>
            <a:off x="496112" y="1794129"/>
            <a:ext cx="11186808" cy="4654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如果能成功建立连接，客户端地址对服务端必然可信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但是，如果证书过大或三倍上限先达到了，可以采取另一种验证地址的手段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服务端在收到</a:t>
            </a:r>
            <a:r>
              <a:rPr lang="en-US" altLang="zh-CN" sz="2000" dirty="0"/>
              <a:t>Initial</a:t>
            </a:r>
            <a:r>
              <a:rPr lang="zh-CN" altLang="en-US" sz="2000" dirty="0"/>
              <a:t>后，发送一个</a:t>
            </a:r>
            <a:r>
              <a:rPr lang="en-US" altLang="zh-CN" sz="2000" dirty="0"/>
              <a:t>Retry</a:t>
            </a:r>
            <a:r>
              <a:rPr lang="zh-CN" altLang="en-US" sz="2000" dirty="0"/>
              <a:t>，其携带一个随机生成的</a:t>
            </a:r>
            <a:r>
              <a:rPr lang="en-US" altLang="zh-CN" sz="2000" dirty="0"/>
              <a:t>Token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客户端重新构建一个带</a:t>
            </a:r>
            <a:r>
              <a:rPr lang="en-US" altLang="zh-CN" sz="2000" dirty="0"/>
              <a:t>Token</a:t>
            </a:r>
            <a:r>
              <a:rPr lang="zh-CN" altLang="en-US" sz="2000" dirty="0"/>
              <a:t>的</a:t>
            </a:r>
            <a:r>
              <a:rPr lang="en-US" altLang="zh-CN" sz="2000" dirty="0"/>
              <a:t>Initial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这个过程实际上使得连接建立变成了</a:t>
            </a:r>
            <a:r>
              <a:rPr lang="en-US" altLang="zh-CN" sz="2000" dirty="0"/>
              <a:t>2-RTT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这一机制使用得不是很广泛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有些服务端在收到不带</a:t>
            </a:r>
            <a:r>
              <a:rPr lang="en-US" altLang="zh-CN" sz="2000" dirty="0"/>
              <a:t>Token</a:t>
            </a:r>
            <a:r>
              <a:rPr lang="zh-CN" altLang="en-US" sz="2000" dirty="0"/>
              <a:t>的</a:t>
            </a:r>
            <a:r>
              <a:rPr lang="en-US" altLang="zh-CN" sz="2000" dirty="0"/>
              <a:t>Initial</a:t>
            </a:r>
            <a:r>
              <a:rPr lang="zh-CN" altLang="en-US" sz="2000" dirty="0"/>
              <a:t>后必然发送一个</a:t>
            </a:r>
            <a:r>
              <a:rPr lang="en-US" altLang="zh-CN" sz="2000" dirty="0"/>
              <a:t>Retry</a:t>
            </a:r>
            <a:r>
              <a:rPr lang="zh-CN" altLang="en-US" sz="2000" dirty="0"/>
              <a:t>，通过这种方式进行地址验证</a:t>
            </a:r>
            <a:endParaRPr lang="en-US" altLang="zh-CN" sz="2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F9E144A-8D0B-4921-E230-75106CC95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418" y="3429000"/>
            <a:ext cx="5589756" cy="238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10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3FF93AD-B291-5347-AC70-D7287ABA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长包头与变长自编码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EAC5751-0AD9-CE3C-2E7B-8DC630FFF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46" y="2362294"/>
            <a:ext cx="5774998" cy="352588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D259902-1072-F4C4-87F3-D3895F7C17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86" r="1"/>
          <a:stretch/>
        </p:blipFill>
        <p:spPr>
          <a:xfrm>
            <a:off x="5820837" y="1688458"/>
            <a:ext cx="621191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51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706A2-CB02-750D-45D9-67F67A92C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46125BA-6D84-4B75-CFDF-F7CEC3149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基本单元：帧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B3120E8-6CEB-D53F-D9BE-E75D302EF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81" y="2094615"/>
            <a:ext cx="4751254" cy="19910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62CD735-2E75-BEAA-71B2-C131B9E06A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816"/>
          <a:stretch/>
        </p:blipFill>
        <p:spPr>
          <a:xfrm>
            <a:off x="5463843" y="2258963"/>
            <a:ext cx="5518685" cy="28653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65E81C8-8E15-A527-C219-A2742D2E9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08" y="3971096"/>
            <a:ext cx="4191000" cy="178117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3B97C25-F1D2-58E7-EFE6-FA66871B6AEE}"/>
              </a:ext>
            </a:extLst>
          </p:cNvPr>
          <p:cNvSpPr txBox="1"/>
          <p:nvPr/>
        </p:nvSpPr>
        <p:spPr>
          <a:xfrm>
            <a:off x="6887916" y="5124331"/>
            <a:ext cx="3339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Crypto Data</a:t>
            </a:r>
            <a:r>
              <a:rPr lang="zh-CN" altLang="en-US" dirty="0"/>
              <a:t>是一个</a:t>
            </a:r>
            <a:r>
              <a:rPr lang="en-US" altLang="zh-CN" dirty="0"/>
              <a:t>TLS</a:t>
            </a:r>
            <a:r>
              <a:rPr lang="zh-CN" altLang="en-US" dirty="0"/>
              <a:t>包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2524B8B-533B-FD98-1A16-09E892A894C8}"/>
              </a:ext>
            </a:extLst>
          </p:cNvPr>
          <p:cNvSpPr txBox="1"/>
          <p:nvPr/>
        </p:nvSpPr>
        <p:spPr>
          <a:xfrm>
            <a:off x="6241958" y="5493663"/>
            <a:ext cx="44586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在</a:t>
            </a:r>
            <a:r>
              <a:rPr lang="en-US" altLang="zh-CN" dirty="0">
                <a:solidFill>
                  <a:srgbClr val="000000"/>
                </a:solidFill>
                <a:latin typeface="Consolas" panose="020B0609020204030204" pitchFamily="49" charset="0"/>
              </a:rPr>
              <a:t>TLS 1.3</a:t>
            </a:r>
            <a:r>
              <a:rPr lang="zh-CN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下约定一系列加密的参数，如算法等，这个流程和</a:t>
            </a:r>
            <a:r>
              <a:rPr lang="en-US" altLang="zh-CN" dirty="0">
                <a:solidFill>
                  <a:srgbClr val="000000"/>
                </a:solidFill>
                <a:latin typeface="Consolas" panose="020B0609020204030204" pitchFamily="49" charset="0"/>
              </a:rPr>
              <a:t>HTTPS</a:t>
            </a:r>
            <a:r>
              <a:rPr lang="zh-CN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的</a:t>
            </a:r>
            <a:r>
              <a:rPr lang="en-US" altLang="zh-CN" dirty="0">
                <a:solidFill>
                  <a:srgbClr val="000000"/>
                </a:solidFill>
                <a:latin typeface="Consolas" panose="020B0609020204030204" pitchFamily="49" charset="0"/>
              </a:rPr>
              <a:t>TLS</a:t>
            </a:r>
            <a:r>
              <a:rPr lang="zh-CN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协商一致，协商后的结果用于后续传递数据的加密</a:t>
            </a:r>
            <a:endParaRPr lang="en-US" altLang="zh-CN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090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3FF93AD-B291-5347-AC70-D7287ABA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QUIC v2</a:t>
            </a:r>
            <a:endParaRPr kumimoji="1"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1104F08-A792-D959-0A8E-8756984C41F1}"/>
              </a:ext>
            </a:extLst>
          </p:cNvPr>
          <p:cNvSpPr txBox="1"/>
          <p:nvPr/>
        </p:nvSpPr>
        <p:spPr>
          <a:xfrm>
            <a:off x="581192" y="4688732"/>
            <a:ext cx="101193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更换了</a:t>
            </a:r>
            <a:r>
              <a:rPr lang="en-US" altLang="zh-CN" dirty="0" err="1">
                <a:solidFill>
                  <a:srgbClr val="000000"/>
                </a:solidFill>
                <a:latin typeface="Consolas" panose="020B0609020204030204" pitchFamily="49" charset="0"/>
              </a:rPr>
              <a:t>quic_salt</a:t>
            </a:r>
            <a:r>
              <a:rPr lang="zh-CN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。仍然均为固定值。其余不变。</a:t>
            </a:r>
            <a:endParaRPr lang="en-US" altLang="zh-CN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altLang="zh-CN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zh-CN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目的：防止</a:t>
            </a:r>
            <a:r>
              <a:rPr lang="en-US" altLang="zh-CN" dirty="0">
                <a:solidFill>
                  <a:srgbClr val="000000"/>
                </a:solidFill>
                <a:latin typeface="Consolas" panose="020B0609020204030204" pitchFamily="49" charset="0"/>
              </a:rPr>
              <a:t>ossification</a:t>
            </a:r>
          </a:p>
          <a:p>
            <a:endParaRPr lang="en-US" altLang="zh-CN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Consolas" panose="020B0609020204030204" pitchFamily="49" charset="0"/>
              </a:rPr>
              <a:t>RFC 9369</a:t>
            </a:r>
            <a:endParaRPr lang="en-US" altLang="zh-CN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38D9C5C-8D9A-C1AF-0928-D08212260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2" y="1878058"/>
            <a:ext cx="79248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962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DM3ZDRkY2FlNzE2ZTYxZDllNzUwOTg3MTVlZWI3MjEifQ=="/>
</p:tagLst>
</file>

<file path=ppt/theme/theme1.xml><?xml version="1.0" encoding="utf-8"?>
<a:theme xmlns:a="http://schemas.openxmlformats.org/drawingml/2006/main" name="清华简约主题-留边-16:9">
  <a:themeElements>
    <a:clrScheme name="清华紫主题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660874"/>
      </a:accent1>
      <a:accent2>
        <a:srgbClr val="660874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007698"/>
      </a:hlink>
      <a:folHlink>
        <a:srgbClr val="43064C"/>
      </a:folHlink>
    </a:clrScheme>
    <a:fontScheme name="红利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红利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2297</TotalTime>
  <Words>2258</Words>
  <Application>Microsoft Office PowerPoint</Application>
  <PresentationFormat>宽屏</PresentationFormat>
  <Paragraphs>216</Paragraphs>
  <Slides>28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等线</vt:lpstr>
      <vt:lpstr>Arial</vt:lpstr>
      <vt:lpstr>Consolas</vt:lpstr>
      <vt:lpstr>Gill Sans MT</vt:lpstr>
      <vt:lpstr>Times New Roman</vt:lpstr>
      <vt:lpstr>Wingdings 2</vt:lpstr>
      <vt:lpstr>清华简约主题-留边-16:9</vt:lpstr>
      <vt:lpstr>QUIC漫谈：技术革新，部署，安全风险与其他</vt:lpstr>
      <vt:lpstr>内容</vt:lpstr>
      <vt:lpstr>为什么要QUIC</vt:lpstr>
      <vt:lpstr>QUIC简介</vt:lpstr>
      <vt:lpstr>QUIC连接建立</vt:lpstr>
      <vt:lpstr>QUIC连接建立：地址验证（Optional）</vt:lpstr>
      <vt:lpstr>长包头与变长自编码</vt:lpstr>
      <vt:lpstr>基本单元：帧</vt:lpstr>
      <vt:lpstr>QUIC v2</vt:lpstr>
      <vt:lpstr>QUIC流</vt:lpstr>
      <vt:lpstr>QUIC流</vt:lpstr>
      <vt:lpstr>连接迁移</vt:lpstr>
      <vt:lpstr>版本协商</vt:lpstr>
      <vt:lpstr>部署情况测量</vt:lpstr>
      <vt:lpstr>部署情况测量</vt:lpstr>
      <vt:lpstr>实现分析</vt:lpstr>
      <vt:lpstr>实现分析</vt:lpstr>
      <vt:lpstr>实现分析</vt:lpstr>
      <vt:lpstr>放大攻击</vt:lpstr>
      <vt:lpstr>QUIC曾被认为很难用于放大攻击</vt:lpstr>
      <vt:lpstr>TLS SNI</vt:lpstr>
      <vt:lpstr>证书和Resend导致的放大风险</vt:lpstr>
      <vt:lpstr>错误的开源实现导致的放大攻击风险</vt:lpstr>
      <vt:lpstr>其他的一些乱七八糟的</vt:lpstr>
      <vt:lpstr>QUIC Proxy</vt:lpstr>
      <vt:lpstr>DoQ</vt:lpstr>
      <vt:lpstr>DoQ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 伟浩</dc:creator>
  <cp:lastModifiedBy>Wenchong Dong</cp:lastModifiedBy>
  <cp:revision>1275</cp:revision>
  <cp:lastPrinted>2020-04-04T02:50:00Z</cp:lastPrinted>
  <dcterms:created xsi:type="dcterms:W3CDTF">2020-01-04T07:43:00Z</dcterms:created>
  <dcterms:modified xsi:type="dcterms:W3CDTF">2025-05-24T15:01:06Z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57D633B27100499387E898CA67903058_12</vt:lpwstr>
  </property>
  <property fmtid="{D5CDD505-2E9C-101B-9397-08002B2CF9AE}" pid="3" name="KSOProductBuildVer">
    <vt:lpwstr>2052-12.1.0.16729</vt:lpwstr>
  </property>
</Properties>
</file>