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6"/>
  </p:notesMasterIdLst>
  <p:sldIdLst>
    <p:sldId id="256" r:id="rId2"/>
    <p:sldId id="340" r:id="rId3"/>
    <p:sldId id="341" r:id="rId4"/>
    <p:sldId id="330" r:id="rId5"/>
    <p:sldId id="282" r:id="rId6"/>
    <p:sldId id="258" r:id="rId7"/>
    <p:sldId id="263" r:id="rId8"/>
    <p:sldId id="264" r:id="rId9"/>
    <p:sldId id="262" r:id="rId10"/>
    <p:sldId id="257" r:id="rId11"/>
    <p:sldId id="261" r:id="rId12"/>
    <p:sldId id="285" r:id="rId13"/>
    <p:sldId id="283" r:id="rId14"/>
    <p:sldId id="260" r:id="rId15"/>
    <p:sldId id="265" r:id="rId16"/>
    <p:sldId id="266" r:id="rId17"/>
    <p:sldId id="267" r:id="rId18"/>
    <p:sldId id="268" r:id="rId19"/>
    <p:sldId id="270" r:id="rId20"/>
    <p:sldId id="284" r:id="rId21"/>
    <p:sldId id="272" r:id="rId22"/>
    <p:sldId id="348" r:id="rId23"/>
    <p:sldId id="346" r:id="rId24"/>
    <p:sldId id="347" r:id="rId25"/>
    <p:sldId id="279" r:id="rId26"/>
    <p:sldId id="286" r:id="rId27"/>
    <p:sldId id="349" r:id="rId28"/>
    <p:sldId id="350" r:id="rId29"/>
    <p:sldId id="351" r:id="rId30"/>
    <p:sldId id="352" r:id="rId31"/>
    <p:sldId id="305" r:id="rId32"/>
    <p:sldId id="353" r:id="rId33"/>
    <p:sldId id="342" r:id="rId34"/>
    <p:sldId id="354" r:id="rId35"/>
    <p:sldId id="306" r:id="rId36"/>
    <p:sldId id="307" r:id="rId37"/>
    <p:sldId id="308" r:id="rId38"/>
    <p:sldId id="318" r:id="rId39"/>
    <p:sldId id="320" r:id="rId40"/>
    <p:sldId id="321" r:id="rId41"/>
    <p:sldId id="319" r:id="rId42"/>
    <p:sldId id="310" r:id="rId43"/>
    <p:sldId id="311" r:id="rId44"/>
    <p:sldId id="312" r:id="rId45"/>
    <p:sldId id="313" r:id="rId46"/>
    <p:sldId id="315" r:id="rId47"/>
    <p:sldId id="314" r:id="rId48"/>
    <p:sldId id="317" r:id="rId49"/>
    <p:sldId id="323" r:id="rId50"/>
    <p:sldId id="322" r:id="rId51"/>
    <p:sldId id="326" r:id="rId52"/>
    <p:sldId id="324" r:id="rId53"/>
    <p:sldId id="325" r:id="rId54"/>
    <p:sldId id="329" r:id="rId55"/>
    <p:sldId id="336" r:id="rId56"/>
    <p:sldId id="337" r:id="rId57"/>
    <p:sldId id="338" r:id="rId58"/>
    <p:sldId id="332" r:id="rId59"/>
    <p:sldId id="331" r:id="rId60"/>
    <p:sldId id="333" r:id="rId61"/>
    <p:sldId id="358" r:id="rId62"/>
    <p:sldId id="343" r:id="rId63"/>
    <p:sldId id="355" r:id="rId64"/>
    <p:sldId id="356" r:id="rId65"/>
    <p:sldId id="344" r:id="rId66"/>
    <p:sldId id="357" r:id="rId67"/>
    <p:sldId id="359" r:id="rId68"/>
    <p:sldId id="345" r:id="rId69"/>
    <p:sldId id="360" r:id="rId70"/>
    <p:sldId id="370" r:id="rId71"/>
    <p:sldId id="361" r:id="rId72"/>
    <p:sldId id="362" r:id="rId73"/>
    <p:sldId id="363" r:id="rId74"/>
    <p:sldId id="364" r:id="rId75"/>
    <p:sldId id="365" r:id="rId76"/>
    <p:sldId id="371" r:id="rId77"/>
    <p:sldId id="366" r:id="rId78"/>
    <p:sldId id="367" r:id="rId79"/>
    <p:sldId id="368" r:id="rId80"/>
    <p:sldId id="334" r:id="rId81"/>
    <p:sldId id="372" r:id="rId82"/>
    <p:sldId id="373" r:id="rId83"/>
    <p:sldId id="335" r:id="rId84"/>
    <p:sldId id="369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9AC27B-A944-5144-9B45-593E845533B5}">
          <p14:sldIdLst>
            <p14:sldId id="256"/>
            <p14:sldId id="340"/>
            <p14:sldId id="341"/>
            <p14:sldId id="330"/>
            <p14:sldId id="282"/>
            <p14:sldId id="258"/>
            <p14:sldId id="263"/>
            <p14:sldId id="264"/>
            <p14:sldId id="262"/>
            <p14:sldId id="257"/>
            <p14:sldId id="261"/>
            <p14:sldId id="285"/>
            <p14:sldId id="283"/>
            <p14:sldId id="260"/>
            <p14:sldId id="265"/>
            <p14:sldId id="266"/>
            <p14:sldId id="267"/>
            <p14:sldId id="268"/>
            <p14:sldId id="270"/>
            <p14:sldId id="284"/>
            <p14:sldId id="272"/>
            <p14:sldId id="348"/>
            <p14:sldId id="346"/>
            <p14:sldId id="347"/>
            <p14:sldId id="279"/>
            <p14:sldId id="286"/>
            <p14:sldId id="349"/>
            <p14:sldId id="350"/>
            <p14:sldId id="351"/>
            <p14:sldId id="352"/>
            <p14:sldId id="305"/>
            <p14:sldId id="353"/>
            <p14:sldId id="342"/>
            <p14:sldId id="354"/>
            <p14:sldId id="306"/>
            <p14:sldId id="307"/>
            <p14:sldId id="308"/>
            <p14:sldId id="318"/>
            <p14:sldId id="320"/>
            <p14:sldId id="321"/>
            <p14:sldId id="319"/>
            <p14:sldId id="310"/>
            <p14:sldId id="311"/>
            <p14:sldId id="312"/>
            <p14:sldId id="313"/>
            <p14:sldId id="315"/>
            <p14:sldId id="314"/>
            <p14:sldId id="317"/>
            <p14:sldId id="323"/>
            <p14:sldId id="322"/>
            <p14:sldId id="326"/>
            <p14:sldId id="324"/>
            <p14:sldId id="325"/>
            <p14:sldId id="329"/>
            <p14:sldId id="336"/>
            <p14:sldId id="337"/>
            <p14:sldId id="338"/>
            <p14:sldId id="332"/>
            <p14:sldId id="331"/>
            <p14:sldId id="333"/>
            <p14:sldId id="358"/>
            <p14:sldId id="343"/>
            <p14:sldId id="355"/>
            <p14:sldId id="356"/>
            <p14:sldId id="344"/>
            <p14:sldId id="357"/>
            <p14:sldId id="359"/>
            <p14:sldId id="345"/>
            <p14:sldId id="360"/>
            <p14:sldId id="370"/>
            <p14:sldId id="361"/>
            <p14:sldId id="362"/>
            <p14:sldId id="363"/>
            <p14:sldId id="364"/>
            <p14:sldId id="365"/>
            <p14:sldId id="371"/>
            <p14:sldId id="366"/>
            <p14:sldId id="367"/>
            <p14:sldId id="368"/>
            <p14:sldId id="334"/>
            <p14:sldId id="372"/>
            <p14:sldId id="373"/>
            <p14:sldId id="335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9"/>
  </p:normalViewPr>
  <p:slideViewPr>
    <p:cSldViewPr snapToGrid="0" snapToObjects="1">
      <p:cViewPr varScale="1">
        <p:scale>
          <a:sx n="86" d="100"/>
          <a:sy n="86" d="100"/>
        </p:scale>
        <p:origin x="10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095A-5783-4A57-BA91-C0A71D2ADC2A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97696-8C29-487B-A31B-6023C6719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39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97696-8C29-487B-A31B-6023C6719C55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91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cibo</a:t>
            </a:r>
            <a:r>
              <a:rPr lang="en-US" altLang="zh-CN" dirty="0"/>
              <a:t>, </a:t>
            </a:r>
            <a:r>
              <a:rPr lang="en-US" altLang="zh-CN" dirty="0" err="1"/>
              <a:t>alimento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97696-8C29-487B-A31B-6023C6719C55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8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97696-8C29-487B-A31B-6023C6719C55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56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sentire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97696-8C29-487B-A31B-6023C6719C55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4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3CB8AC-6FE8-0641-8F5F-CA927081B15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444686-3435-8A4A-8F53-AEC34A22B1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312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B8AC-6FE8-0641-8F5F-CA927081B15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4686-3435-8A4A-8F53-AEC34A22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B8AC-6FE8-0641-8F5F-CA927081B15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4686-3435-8A4A-8F53-AEC34A22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2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7342"/>
          </a:xfrm>
        </p:spPr>
        <p:txBody>
          <a:bodyPr/>
          <a:lstStyle>
            <a:lvl1pPr>
              <a:defRPr b="0" i="0">
                <a:latin typeface="Futura MdCn BT" panose="020B0506020204030203" pitchFamily="34" charset="0"/>
                <a:cs typeface="Futura Condensed Medium" panose="020B0602020204020303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5092864"/>
          </a:xfrm>
        </p:spPr>
        <p:txBody>
          <a:bodyPr/>
          <a:lstStyle>
            <a:lvl1pPr>
              <a:defRPr sz="3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Krungthep" panose="02000400000000000000" pitchFamily="2" charset="-34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Krungthep" panose="02000400000000000000" pitchFamily="2" charset="-34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Krungthep" panose="02000400000000000000" pitchFamily="2" charset="-34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Krungthep" panose="02000400000000000000" pitchFamily="2" charset="-34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Krungthep" panose="02000400000000000000" pitchFamily="2" charset="-34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08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3CB8AC-6FE8-0641-8F5F-CA927081B15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444686-3435-8A4A-8F53-AEC34A22B18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84705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B8AC-6FE8-0641-8F5F-CA927081B15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4686-3435-8A4A-8F53-AEC34A22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7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B8AC-6FE8-0641-8F5F-CA927081B15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4686-3435-8A4A-8F53-AEC34A22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49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B8AC-6FE8-0641-8F5F-CA927081B15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4686-3435-8A4A-8F53-AEC34A22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9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B8AC-6FE8-0641-8F5F-CA927081B15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4686-3435-8A4A-8F53-AEC34A22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63CB8AC-6FE8-0641-8F5F-CA927081B15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F444686-3435-8A4A-8F53-AEC34A22B1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95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63CB8AC-6FE8-0641-8F5F-CA927081B15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F444686-3435-8A4A-8F53-AEC34A22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4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3CB8AC-6FE8-0641-8F5F-CA927081B15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444686-3435-8A4A-8F53-AEC34A22B1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77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sentim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lplab.cc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3458-DF9C-5C42-B2E4-5AF18973C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The art &amp; science of paper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5BBEC-2709-AE4C-B7BE-A3B4A0A5D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857702"/>
            <a:ext cx="8045373" cy="863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Paul </a:t>
            </a:r>
            <a:r>
              <a:rPr lang="en-US" dirty="0" err="1">
                <a:solidFill>
                  <a:schemeClr val="bg1"/>
                </a:solidFill>
              </a:rPr>
              <a:t>zhu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Dec 2019</a:t>
            </a:r>
          </a:p>
        </p:txBody>
      </p:sp>
    </p:spTree>
    <p:extLst>
      <p:ext uri="{BB962C8B-B14F-4D97-AF65-F5344CB8AC3E}">
        <p14:creationId xmlns:p14="http://schemas.microsoft.com/office/powerpoint/2010/main" val="195174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BF18-3388-CE4F-AD87-720F37F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600" dirty="0">
                <a:solidFill>
                  <a:srgbClr val="0B082E"/>
                </a:solidFill>
              </a:rPr>
              <a:t>Case</a:t>
            </a:r>
            <a:r>
              <a:rPr lang="zh-CN" altLang="en-US" sz="4600" dirty="0">
                <a:solidFill>
                  <a:srgbClr val="0B082E"/>
                </a:solidFill>
              </a:rPr>
              <a:t> </a:t>
            </a:r>
            <a:r>
              <a:rPr lang="en-US" altLang="zh-CN" sz="4600" dirty="0">
                <a:solidFill>
                  <a:srgbClr val="0B082E"/>
                </a:solidFill>
              </a:rPr>
              <a:t>5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688D-E13E-D448-B3B6-C6940F4C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altLang="zh-CN" dirty="0"/>
              <a:t>Introduction</a:t>
            </a:r>
          </a:p>
          <a:p>
            <a:pPr marL="514350" indent="-514350">
              <a:buAutoNum type="arabicPeriod"/>
            </a:pP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Statement</a:t>
            </a:r>
          </a:p>
          <a:p>
            <a:pPr marL="514350" indent="-514350">
              <a:buAutoNum type="arabicPeriod"/>
            </a:pP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Syntax-Aware</a:t>
            </a:r>
            <a:r>
              <a:rPr lang="zh-CN" altLang="en-US" dirty="0"/>
              <a:t> </a:t>
            </a:r>
            <a:r>
              <a:rPr lang="en-US" altLang="zh-CN" dirty="0"/>
              <a:t>Lookahead</a:t>
            </a:r>
            <a:r>
              <a:rPr lang="zh-CN" altLang="en-US" dirty="0"/>
              <a:t> </a:t>
            </a:r>
            <a:r>
              <a:rPr lang="en-US" altLang="zh-CN" dirty="0"/>
              <a:t>Mechanism</a:t>
            </a:r>
          </a:p>
          <a:p>
            <a:pPr marL="514350" indent="-514350">
              <a:buAutoNum type="arabicPeriod"/>
            </a:pPr>
            <a:r>
              <a:rPr lang="en-US" altLang="zh-CN" dirty="0"/>
              <a:t>Evaluation</a:t>
            </a:r>
          </a:p>
          <a:p>
            <a:pPr marL="514350" indent="-514350">
              <a:buAutoNum type="arabicPeriod"/>
            </a:pPr>
            <a:r>
              <a:rPr lang="en-US" altLang="zh-CN" dirty="0"/>
              <a:t>Results</a:t>
            </a:r>
          </a:p>
          <a:p>
            <a:pPr marL="514350" indent="-514350">
              <a:buAutoNum type="arabicPeriod"/>
            </a:pPr>
            <a:r>
              <a:rPr lang="en-US" altLang="zh-CN" dirty="0"/>
              <a:t>Threats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Validity</a:t>
            </a:r>
          </a:p>
          <a:p>
            <a:pPr marL="514350" indent="-514350">
              <a:buAutoNum type="arabicPeriod"/>
            </a:pPr>
            <a:r>
              <a:rPr lang="en-US" altLang="zh-CN" dirty="0"/>
              <a:t>Discussion</a:t>
            </a:r>
          </a:p>
          <a:p>
            <a:pPr marL="514350" indent="-514350">
              <a:buAutoNum type="arabicPeriod"/>
            </a:pP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</a:p>
          <a:p>
            <a:pPr marL="514350" indent="-514350">
              <a:buAutoNum type="arabicPeriod"/>
            </a:pPr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8EE14-49AF-E84D-8E83-67509F015291}"/>
              </a:ext>
            </a:extLst>
          </p:cNvPr>
          <p:cNvSpPr txBox="1"/>
          <p:nvPr/>
        </p:nvSpPr>
        <p:spPr>
          <a:xfrm>
            <a:off x="1828801" y="6311900"/>
            <a:ext cx="998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ASE’17.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Renaming and Shifted Code in Structured Merging: Looking Ahead for Precision and Performance.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6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6AC4-1A31-E44D-94C2-65BA8675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8503E-CC1B-824A-8183-1A633CFB0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(including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Work)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Quantum Programs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Super-Operator-Valued Transition Systems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Additive Invariants and Additively Inductive Assertion Maps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Multiplicative Invariants and Multiplicatively Inductive Assertion Maps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Generation of Additively Inductive Invariants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Applications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Conclusion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4D5EC-F891-F54F-96B2-1D19276CA47A}"/>
              </a:ext>
            </a:extLst>
          </p:cNvPr>
          <p:cNvSpPr txBox="1"/>
          <p:nvPr/>
        </p:nvSpPr>
        <p:spPr>
          <a:xfrm>
            <a:off x="3104407" y="6360085"/>
            <a:ext cx="832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POPL’17.Invariants of Quantum Programs -- </a:t>
            </a:r>
            <a:r>
              <a:rPr lang="en-US" altLang="zh-CN" sz="1600" i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Characterisations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and Generation.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5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DFE5-6E79-394F-9D89-96131FD6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TYPICLE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6352-9BB6-F243-AED6-A5A9F1844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Abstract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Keywords</a:t>
            </a:r>
            <a:r>
              <a:rPr lang="zh-CN" altLang="en-US" dirty="0"/>
              <a:t> </a:t>
            </a:r>
            <a:r>
              <a:rPr lang="en-US" altLang="zh-CN" dirty="0"/>
              <a:t>(&amp;</a:t>
            </a:r>
            <a:r>
              <a:rPr lang="zh-CN" altLang="en-US" dirty="0"/>
              <a:t> </a:t>
            </a:r>
            <a:r>
              <a:rPr lang="en-US" altLang="zh-CN" dirty="0"/>
              <a:t>authors)</a:t>
            </a:r>
          </a:p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Preliminary</a:t>
            </a:r>
            <a:r>
              <a:rPr lang="zh-CN" altLang="en-US" dirty="0"/>
              <a:t> </a:t>
            </a:r>
            <a:r>
              <a:rPr lang="en-US" altLang="zh-CN" sz="2400" dirty="0"/>
              <a:t>(if</a:t>
            </a:r>
            <a:r>
              <a:rPr lang="zh-CN" altLang="en-US" sz="2400" dirty="0"/>
              <a:t> </a:t>
            </a:r>
            <a:r>
              <a:rPr lang="en-US" altLang="zh-CN" sz="2400" dirty="0"/>
              <a:t>necessary)</a:t>
            </a:r>
          </a:p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Examples</a:t>
            </a:r>
          </a:p>
          <a:p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part:</a:t>
            </a:r>
            <a:r>
              <a:rPr lang="zh-CN" altLang="en-US" dirty="0"/>
              <a:t> </a:t>
            </a:r>
            <a:r>
              <a:rPr lang="en-US" altLang="zh-CN" dirty="0"/>
              <a:t>approaches,</a:t>
            </a:r>
            <a:r>
              <a:rPr lang="zh-CN" altLang="en-US" dirty="0"/>
              <a:t> </a:t>
            </a:r>
            <a:r>
              <a:rPr lang="en-US" altLang="zh-CN" dirty="0"/>
              <a:t>theories,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</a:p>
          <a:p>
            <a:r>
              <a:rPr lang="en-US" altLang="zh-CN" dirty="0"/>
              <a:t>Experiment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sz="2400" dirty="0"/>
              <a:t>(if</a:t>
            </a:r>
            <a:r>
              <a:rPr lang="zh-CN" altLang="en-US" sz="2400" dirty="0"/>
              <a:t> </a:t>
            </a:r>
            <a:r>
              <a:rPr lang="en-US" altLang="zh-CN" sz="2400" dirty="0"/>
              <a:t>necessary)</a:t>
            </a:r>
          </a:p>
          <a:p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sz="2400" dirty="0"/>
              <a:t>(if</a:t>
            </a:r>
            <a:r>
              <a:rPr lang="zh-CN" altLang="en-US" sz="2400" dirty="0"/>
              <a:t> </a:t>
            </a:r>
            <a:r>
              <a:rPr lang="en-US" altLang="zh-CN" sz="2400" dirty="0"/>
              <a:t>necessary)</a:t>
            </a:r>
          </a:p>
          <a:p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</a:p>
          <a:p>
            <a:r>
              <a:rPr lang="en-US" altLang="zh-CN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00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Title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2964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AEB3-5C6A-3547-B2A9-9180EC06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POPL’20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DBB65-E0CE-534C-8D89-A8AF0A284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/>
              <a:t>Incorrectness Logic</a:t>
            </a:r>
          </a:p>
          <a:p>
            <a:r>
              <a:rPr lang="en-US" sz="3200" b="1" dirty="0"/>
              <a:t>Binders by Day, Labels by Night</a:t>
            </a:r>
            <a:r>
              <a:rPr lang="en-US" sz="3200" dirty="0"/>
              <a:t>: Effect Instances via Lexically Scoped Handlers</a:t>
            </a:r>
          </a:p>
          <a:p>
            <a:r>
              <a:rPr lang="en-US" sz="3200" b="1" dirty="0"/>
              <a:t>Coq Coq Correct</a:t>
            </a:r>
            <a:r>
              <a:rPr lang="en-US" sz="3200" dirty="0"/>
              <a:t>: Verification of Type Checking and Erasure </a:t>
            </a:r>
            <a:r>
              <a:rPr lang="en-US" sz="3200" b="1" dirty="0"/>
              <a:t>for Coq</a:t>
            </a:r>
            <a:r>
              <a:rPr lang="en-US" sz="3200" dirty="0"/>
              <a:t>, </a:t>
            </a:r>
            <a:r>
              <a:rPr lang="en-US" sz="3200" b="1" dirty="0"/>
              <a:t>in Coq</a:t>
            </a:r>
          </a:p>
          <a:p>
            <a:r>
              <a:rPr lang="en-US" sz="3200" b="1" dirty="0"/>
              <a:t>Fast</a:t>
            </a:r>
            <a:r>
              <a:rPr lang="en-US" sz="3200" dirty="0"/>
              <a:t>, </a:t>
            </a:r>
            <a:r>
              <a:rPr lang="en-US" sz="3200" b="1" dirty="0"/>
              <a:t>Sound</a:t>
            </a:r>
            <a:r>
              <a:rPr lang="en-US" sz="3200" dirty="0"/>
              <a:t>, and </a:t>
            </a:r>
            <a:r>
              <a:rPr lang="en-US" sz="3200" b="1" dirty="0"/>
              <a:t>Effectively</a:t>
            </a:r>
            <a:r>
              <a:rPr lang="en-US" sz="3200" dirty="0"/>
              <a:t> Complete Dynamic Race Detection</a:t>
            </a:r>
          </a:p>
          <a:p>
            <a:r>
              <a:rPr lang="en-US" sz="3200" b="1" dirty="0"/>
              <a:t>The Future is Ours</a:t>
            </a:r>
            <a:r>
              <a:rPr lang="en-US" sz="3200" dirty="0"/>
              <a:t>: Prophecy Variables in Separation Logic</a:t>
            </a:r>
          </a:p>
          <a:p>
            <a:r>
              <a:rPr lang="en-US" sz="3200" b="1" dirty="0"/>
              <a:t>The Next 700 </a:t>
            </a:r>
            <a:r>
              <a:rPr lang="en-US" sz="3200" dirty="0"/>
              <a:t>Relational Program Logics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AE620-9666-9B4F-9CA5-BE8A962A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382385"/>
            <a:ext cx="15621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2C38-CF4C-2344-98B6-5791224E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ICFP’19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6BA99-D280-E944-AD36-0F9879D7E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Lambda</a:t>
            </a:r>
            <a:r>
              <a:rPr lang="en-US" dirty="0"/>
              <a:t>: </a:t>
            </a:r>
            <a:r>
              <a:rPr lang="en-US" b="1" dirty="0"/>
              <a:t>the Ultimate </a:t>
            </a:r>
            <a:r>
              <a:rPr lang="en-US" dirty="0"/>
              <a:t>Sublanguage </a:t>
            </a:r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en-US" dirty="0"/>
              <a:t>(Experience Report)</a:t>
            </a:r>
          </a:p>
          <a:p>
            <a:r>
              <a:rPr lang="en-US" dirty="0"/>
              <a:t>Compiling with Continuations, </a:t>
            </a:r>
            <a:r>
              <a:rPr lang="en-US" b="1" dirty="0"/>
              <a:t>or</a:t>
            </a:r>
            <a:r>
              <a:rPr lang="en-US" dirty="0"/>
              <a:t> without? </a:t>
            </a:r>
            <a:r>
              <a:rPr lang="en-US" b="1" dirty="0"/>
              <a:t>Whatever</a:t>
            </a:r>
            <a:r>
              <a:rPr lang="en-US" dirty="0"/>
              <a:t>.</a:t>
            </a:r>
          </a:p>
          <a:p>
            <a:r>
              <a:rPr lang="en-US" dirty="0"/>
              <a:t>Dijkstra Monads </a:t>
            </a:r>
            <a:r>
              <a:rPr lang="en-US" b="1" dirty="0"/>
              <a:t>for All</a:t>
            </a:r>
          </a:p>
          <a:p>
            <a:r>
              <a:rPr lang="en-US" b="1" dirty="0"/>
              <a:t>Sound</a:t>
            </a:r>
            <a:r>
              <a:rPr lang="en-US" dirty="0"/>
              <a:t> and </a:t>
            </a:r>
            <a:r>
              <a:rPr lang="en-US" altLang="zh-CN" b="1" dirty="0"/>
              <a:t>R</a:t>
            </a:r>
            <a:r>
              <a:rPr lang="en-US" b="1" dirty="0"/>
              <a:t>obust</a:t>
            </a:r>
            <a:r>
              <a:rPr lang="en-US" dirty="0"/>
              <a:t> </a:t>
            </a:r>
            <a:r>
              <a:rPr lang="en-US" altLang="zh-CN" dirty="0"/>
              <a:t>S</a:t>
            </a:r>
            <a:r>
              <a:rPr lang="en-US" dirty="0"/>
              <a:t>olid </a:t>
            </a:r>
            <a:r>
              <a:rPr lang="en-US" altLang="zh-CN" dirty="0"/>
              <a:t>M</a:t>
            </a:r>
            <a:r>
              <a:rPr lang="en-US" dirty="0"/>
              <a:t>odeling via </a:t>
            </a:r>
            <a:r>
              <a:rPr lang="en-US" altLang="zh-CN" dirty="0"/>
              <a:t>E</a:t>
            </a:r>
            <a:r>
              <a:rPr lang="en-US" dirty="0"/>
              <a:t>xact </a:t>
            </a:r>
            <a:r>
              <a:rPr lang="en-US" altLang="zh-CN" dirty="0"/>
              <a:t>R</a:t>
            </a:r>
            <a:r>
              <a:rPr lang="en-US" dirty="0"/>
              <a:t>eal </a:t>
            </a:r>
            <a:r>
              <a:rPr lang="en-US" altLang="zh-CN" dirty="0"/>
              <a:t>A</a:t>
            </a:r>
            <a:r>
              <a:rPr lang="en-US" dirty="0"/>
              <a:t>rithmetic and </a:t>
            </a:r>
            <a:r>
              <a:rPr lang="en-US" altLang="zh-CN" dirty="0"/>
              <a:t>C</a:t>
            </a:r>
            <a:r>
              <a:rPr lang="en-US" dirty="0"/>
              <a:t>ontinuity</a:t>
            </a:r>
          </a:p>
          <a:p>
            <a:r>
              <a:rPr lang="en-US" b="1" dirty="0"/>
              <a:t>The Next 700 </a:t>
            </a:r>
            <a:r>
              <a:rPr lang="en-US" dirty="0"/>
              <a:t>Compiler Correctness Theorems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dirty="0"/>
              <a:t>Functional Pearl</a:t>
            </a:r>
            <a:r>
              <a:rPr lang="en-US" altLang="zh-CN" dirty="0"/>
              <a:t>)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DB5DA-65C1-9C48-AAE5-F9A02F79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900" y="382385"/>
            <a:ext cx="2197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6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D654-3170-5548-923C-468DCFF8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3: ICSE’19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19233-6195-D548-8C63-CCD62B79F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b="1" dirty="0"/>
              <a:t>9.6 Million </a:t>
            </a:r>
            <a:r>
              <a:rPr lang="en-US" sz="2800" dirty="0"/>
              <a:t>Links in Source Code </a:t>
            </a:r>
          </a:p>
          <a:p>
            <a:pPr marL="0" indent="0">
              <a:buNone/>
            </a:pPr>
            <a:r>
              <a:rPr lang="zh-CN" altLang="en-US" sz="2800" dirty="0"/>
              <a:t>   </a:t>
            </a:r>
            <a:r>
              <a:rPr lang="en-US" sz="2800" dirty="0"/>
              <a:t>Comments: Purpose, Evolution, and Decay</a:t>
            </a:r>
          </a:p>
          <a:p>
            <a:r>
              <a:rPr lang="en-US" sz="2800" dirty="0"/>
              <a:t>Can I Have a Stack Trace to Examine the Dependency Conflict Issue</a:t>
            </a:r>
            <a:r>
              <a:rPr lang="en-US" sz="2800" b="1" dirty="0"/>
              <a:t>?</a:t>
            </a:r>
          </a:p>
          <a:p>
            <a:r>
              <a:rPr lang="en-US" sz="2800" dirty="0"/>
              <a:t>How Reliable is the Crowdsourced Knowledge of Security Implementation</a:t>
            </a:r>
            <a:r>
              <a:rPr lang="en-US" sz="2800" b="1" dirty="0"/>
              <a:t>?</a:t>
            </a:r>
          </a:p>
          <a:p>
            <a:r>
              <a:rPr lang="en-US" sz="2800" dirty="0"/>
              <a:t>Do Developers Discover New Tools On The Toilet</a:t>
            </a:r>
            <a:r>
              <a:rPr lang="en-US" sz="2800" b="1" dirty="0"/>
              <a:t>?</a:t>
            </a:r>
          </a:p>
          <a:p>
            <a:r>
              <a:rPr lang="en-US" sz="2800" dirty="0"/>
              <a:t>Why Does Code Review Work for Open Source Software Communities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FOCUS</a:t>
            </a:r>
            <a:r>
              <a:rPr lang="en-US" sz="2800" dirty="0"/>
              <a:t>: A Recommender System for Mining API Function Calls and Usage Patterns</a:t>
            </a:r>
          </a:p>
          <a:p>
            <a:r>
              <a:rPr lang="en-US" sz="2800" b="1" dirty="0" err="1"/>
              <a:t>DockerizeMe</a:t>
            </a:r>
            <a:r>
              <a:rPr lang="en-US" sz="2800" dirty="0"/>
              <a:t>: Automatic Inference of Environment Dependencies for Python Code Snippets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AA522-51EB-EA45-B5C8-D6768585B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162" y="382385"/>
            <a:ext cx="4287838" cy="135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8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A1E7-A534-B043-95FF-B392AF5B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4: OSDI’18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039B2-0071-AA4F-80D7-B1AB7790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Karaoke</a:t>
            </a:r>
            <a:r>
              <a:rPr lang="en-US" dirty="0"/>
              <a:t>: Distributed Private Messaging Immune to Passive Traffic Analysis</a:t>
            </a:r>
          </a:p>
          <a:p>
            <a:r>
              <a:rPr lang="en-US" altLang="zh-CN" b="1" dirty="0" err="1"/>
              <a:t>O</a:t>
            </a:r>
            <a:r>
              <a:rPr lang="en-US" b="1" dirty="0" err="1"/>
              <a:t>bladi</a:t>
            </a:r>
            <a:r>
              <a:rPr lang="en-US" dirty="0"/>
              <a:t>: Oblivious Serializable Transactions in the Cloud</a:t>
            </a:r>
          </a:p>
          <a:p>
            <a:r>
              <a:rPr lang="en-US" b="1" dirty="0"/>
              <a:t>ASAP</a:t>
            </a:r>
            <a:r>
              <a:rPr lang="en-US" dirty="0"/>
              <a:t>: Fast, Approximate Graph Pattern Mining at Scale</a:t>
            </a:r>
          </a:p>
          <a:p>
            <a:r>
              <a:rPr lang="en-US" b="1" dirty="0"/>
              <a:t>PRETZEL</a:t>
            </a:r>
            <a:r>
              <a:rPr lang="en-US" dirty="0"/>
              <a:t>: Opening the Black Box of Machine Learning Prediction Serving Systems</a:t>
            </a:r>
          </a:p>
          <a:p>
            <a:r>
              <a:rPr lang="en-US" b="1" dirty="0"/>
              <a:t>Pocket</a:t>
            </a:r>
            <a:r>
              <a:rPr lang="en-US" dirty="0"/>
              <a:t>: Elastic Ephemeral Storage for Serverless Analytics</a:t>
            </a:r>
          </a:p>
          <a:p>
            <a:r>
              <a:rPr lang="en-US" b="1" dirty="0" err="1"/>
              <a:t>RobinHood</a:t>
            </a:r>
            <a:r>
              <a:rPr lang="en-US" dirty="0"/>
              <a:t>: Tail Latency Aware Caching -- Dynamic Reallocation from Cache-Rich to Cache-Poor</a:t>
            </a:r>
          </a:p>
        </p:txBody>
      </p:sp>
    </p:spTree>
    <p:extLst>
      <p:ext uri="{BB962C8B-B14F-4D97-AF65-F5344CB8AC3E}">
        <p14:creationId xmlns:p14="http://schemas.microsoft.com/office/powerpoint/2010/main" val="301762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2EC2-3F17-0C4A-9555-78F2506C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71301"/>
            <a:ext cx="10178322" cy="77734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3B06-2E83-BE47-9646-D05B8C26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88545"/>
            <a:ext cx="10178322" cy="5092864"/>
          </a:xfrm>
        </p:spPr>
        <p:txBody>
          <a:bodyPr>
            <a:normAutofit/>
          </a:bodyPr>
          <a:lstStyle/>
          <a:p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b="1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b="1" dirty="0"/>
              <a:t>“Right”</a:t>
            </a:r>
          </a:p>
          <a:p>
            <a:r>
              <a:rPr lang="en-US" b="1" dirty="0" err="1"/>
              <a:t>TerpreT</a:t>
            </a:r>
            <a:r>
              <a:rPr lang="en-US" dirty="0"/>
              <a:t>: A Probabilistic Programming Language for Program Induction</a:t>
            </a:r>
          </a:p>
          <a:p>
            <a:r>
              <a:rPr lang="en-US" altLang="zh-CN" b="1" dirty="0"/>
              <a:t>Big </a:t>
            </a:r>
            <a:r>
              <a:rPr lang="en-US" altLang="zh-CN" dirty="0"/>
              <a:t>Types in </a:t>
            </a:r>
            <a:r>
              <a:rPr lang="en-US" altLang="zh-CN" b="1" dirty="0"/>
              <a:t>Little</a:t>
            </a:r>
            <a:r>
              <a:rPr lang="en-US" altLang="zh-CN" dirty="0"/>
              <a:t> Runtime: Open World Soundness and Collaborative Blame for Gradual Type System</a:t>
            </a:r>
            <a:endParaRPr lang="en-US" dirty="0"/>
          </a:p>
          <a:p>
            <a:r>
              <a:rPr lang="en-US" altLang="zh-CN" b="1" dirty="0"/>
              <a:t>A Little Bird Told Me</a:t>
            </a:r>
            <a:r>
              <a:rPr lang="en-US" altLang="zh-CN" dirty="0"/>
              <a:t>: Mining Tweets for Requirements and Software Evolution</a:t>
            </a:r>
          </a:p>
          <a:p>
            <a:r>
              <a:rPr lang="en-US" b="1" dirty="0" err="1"/>
              <a:t>'Cause</a:t>
            </a:r>
            <a:r>
              <a:rPr lang="en-US" b="1" dirty="0"/>
              <a:t> I'm Strong Enough</a:t>
            </a:r>
            <a:r>
              <a:rPr lang="en-US" dirty="0"/>
              <a:t>: Reasoning about Consistency Choices in Distributed Systems</a:t>
            </a:r>
          </a:p>
        </p:txBody>
      </p:sp>
    </p:spTree>
    <p:extLst>
      <p:ext uri="{BB962C8B-B14F-4D97-AF65-F5344CB8AC3E}">
        <p14:creationId xmlns:p14="http://schemas.microsoft.com/office/powerpoint/2010/main" val="304067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0CD7-9FCF-F242-B2CF-03129529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impressive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4DC2-1107-B34B-9EFB-D51F2FD7E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4222402"/>
          </a:xfrm>
        </p:spPr>
        <p:txBody>
          <a:bodyPr/>
          <a:lstStyle/>
          <a:p>
            <a:r>
              <a:rPr lang="en-US" altLang="zh-CN" dirty="0"/>
              <a:t>Suitable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</a:p>
          <a:p>
            <a:r>
              <a:rPr lang="en-US" altLang="zh-CN" dirty="0"/>
              <a:t>Summarize</a:t>
            </a:r>
            <a:r>
              <a:rPr lang="zh-CN" altLang="en-US" dirty="0"/>
              <a:t> </a:t>
            </a:r>
            <a:r>
              <a:rPr lang="en-US" altLang="zh-CN" dirty="0"/>
              <a:t>contributions</a:t>
            </a:r>
            <a:r>
              <a:rPr lang="zh-CN" altLang="en-US" dirty="0"/>
              <a:t> </a:t>
            </a:r>
            <a:r>
              <a:rPr lang="en-US" altLang="zh-CN" sz="2400" dirty="0"/>
              <a:t>(sound,</a:t>
            </a:r>
            <a:r>
              <a:rPr lang="zh-CN" altLang="en-US" sz="2400" dirty="0"/>
              <a:t> </a:t>
            </a:r>
            <a:r>
              <a:rPr lang="en-US" altLang="zh-CN" sz="2400" dirty="0"/>
              <a:t>complete,</a:t>
            </a:r>
            <a:r>
              <a:rPr lang="zh-CN" altLang="en-US" sz="2400" dirty="0"/>
              <a:t> </a:t>
            </a:r>
            <a:r>
              <a:rPr lang="en-US" altLang="zh-CN" sz="2400" dirty="0"/>
              <a:t>fast,</a:t>
            </a:r>
            <a:r>
              <a:rPr lang="zh-CN" altLang="en-US" sz="2400" dirty="0"/>
              <a:t> </a:t>
            </a:r>
            <a:r>
              <a:rPr lang="en-US" altLang="zh-CN" sz="2400" dirty="0"/>
              <a:t>etc.)</a:t>
            </a:r>
            <a:endParaRPr lang="en-US" altLang="zh-CN" dirty="0"/>
          </a:p>
          <a:p>
            <a:r>
              <a:rPr lang="en-US" altLang="zh-CN" dirty="0"/>
              <a:t>Hot</a:t>
            </a:r>
            <a:r>
              <a:rPr lang="zh-CN" altLang="en-US" dirty="0"/>
              <a:t> </a:t>
            </a:r>
            <a:r>
              <a:rPr lang="en-US" altLang="zh-CN" dirty="0"/>
              <a:t>topics</a:t>
            </a:r>
            <a:r>
              <a:rPr lang="zh-CN" altLang="en-US" dirty="0"/>
              <a:t> </a:t>
            </a:r>
            <a:r>
              <a:rPr lang="en-US" altLang="zh-CN" sz="2400" dirty="0"/>
              <a:t>(neural,</a:t>
            </a:r>
            <a:r>
              <a:rPr lang="zh-CN" altLang="en-US" sz="2400" dirty="0"/>
              <a:t> </a:t>
            </a:r>
            <a:r>
              <a:rPr lang="en-US" altLang="zh-CN" sz="2400" dirty="0"/>
              <a:t>quantum,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probabilistic,</a:t>
            </a:r>
            <a:r>
              <a:rPr lang="zh-CN" altLang="en-US" sz="2400" dirty="0"/>
              <a:t> </a:t>
            </a:r>
            <a:r>
              <a:rPr lang="en-US" altLang="zh-CN" sz="2400" dirty="0"/>
              <a:t>categorical,</a:t>
            </a:r>
            <a:r>
              <a:rPr lang="zh-CN" altLang="en-US" sz="2400" dirty="0"/>
              <a:t> </a:t>
            </a:r>
            <a:r>
              <a:rPr lang="en-US" altLang="zh-CN" sz="2400" dirty="0"/>
              <a:t>etc.)</a:t>
            </a:r>
            <a:endParaRPr lang="en-US" altLang="zh-CN" dirty="0"/>
          </a:p>
          <a:p>
            <a:r>
              <a:rPr lang="en-US" altLang="zh-CN" dirty="0"/>
              <a:t>Interesting</a:t>
            </a:r>
            <a:r>
              <a:rPr lang="zh-CN" altLang="en-US" dirty="0"/>
              <a:t> </a:t>
            </a:r>
            <a:r>
              <a:rPr lang="en-US" altLang="zh-CN" dirty="0"/>
              <a:t>expressions</a:t>
            </a:r>
            <a:r>
              <a:rPr lang="zh-CN" altLang="en-US" dirty="0"/>
              <a:t> </a:t>
            </a:r>
            <a:r>
              <a:rPr lang="en-US" altLang="zh-CN" sz="2400" dirty="0"/>
              <a:t>(idiom,</a:t>
            </a:r>
            <a:r>
              <a:rPr lang="zh-CN" altLang="en-US" sz="2400" dirty="0"/>
              <a:t> </a:t>
            </a:r>
            <a:r>
              <a:rPr lang="en-US" altLang="zh-CN" sz="2400" dirty="0"/>
              <a:t>metaphor,</a:t>
            </a:r>
            <a:r>
              <a:rPr lang="zh-CN" altLang="en-US" sz="2400" dirty="0"/>
              <a:t> </a:t>
            </a:r>
            <a:r>
              <a:rPr lang="en-US" altLang="zh-CN" sz="2400" dirty="0"/>
              <a:t>joke,</a:t>
            </a:r>
            <a:r>
              <a:rPr lang="zh-CN" altLang="en-US" sz="2400" dirty="0"/>
              <a:t> </a:t>
            </a:r>
            <a:r>
              <a:rPr lang="en-US" altLang="zh-CN" sz="2400" dirty="0"/>
              <a:t>etc.)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0DD7-E63D-4941-AD9E-75C201AC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Academic</a:t>
            </a:r>
            <a:r>
              <a:rPr lang="zh-CN" altLang="en-US" dirty="0"/>
              <a:t> </a:t>
            </a:r>
            <a:r>
              <a:rPr lang="en-US" altLang="zh-CN" dirty="0"/>
              <a:t>paper </a:t>
            </a:r>
            <a:r>
              <a:rPr lang="en-US" altLang="zh-CN" dirty="0">
                <a:latin typeface="Agency FB" panose="020B0503020202020204" pitchFamily="34" charset="0"/>
              </a:rPr>
              <a:t>=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B2493-BFDB-0443-91D0-C5ABF40A0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高考作文</a:t>
            </a:r>
            <a:r>
              <a:rPr lang="zh-CN" altLang="en-US" dirty="0"/>
              <a:t>？</a:t>
            </a:r>
            <a:endParaRPr lang="en-US" altLang="zh-CN" dirty="0"/>
          </a:p>
          <a:p>
            <a:r>
              <a:rPr lang="en-US" altLang="zh-CN" dirty="0"/>
              <a:t>Course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report?</a:t>
            </a:r>
          </a:p>
          <a:p>
            <a:r>
              <a:rPr lang="en-US" altLang="zh-CN" dirty="0"/>
              <a:t>GRE</a:t>
            </a:r>
            <a:r>
              <a:rPr lang="zh-CN" altLang="en-US" dirty="0"/>
              <a:t> </a:t>
            </a:r>
            <a:r>
              <a:rPr lang="en-US" altLang="zh-CN" dirty="0"/>
              <a:t>writing?</a:t>
            </a:r>
          </a:p>
        </p:txBody>
      </p:sp>
    </p:spTree>
    <p:extLst>
      <p:ext uri="{BB962C8B-B14F-4D97-AF65-F5344CB8AC3E}">
        <p14:creationId xmlns:p14="http://schemas.microsoft.com/office/powerpoint/2010/main" val="18522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abstract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94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5236-A014-4D48-874E-63584728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59727"/>
            <a:ext cx="10178322" cy="5442954"/>
          </a:xfrm>
        </p:spPr>
        <p:txBody>
          <a:bodyPr>
            <a:noAutofit/>
          </a:bodyPr>
          <a:lstStyle/>
          <a:p>
            <a:r>
              <a:rPr lang="en-US" sz="2200" i="1" dirty="0"/>
              <a:t>Interacting with computers is a ubiquitous activity for millions of people. Repetitive or specialized tasks often require creation of small, often one-off, programs. End-users struggle with learning and using the myriad of domain-specific languages (DSLs) to effectively accomplish these tasks. </a:t>
            </a:r>
          </a:p>
          <a:p>
            <a:r>
              <a:rPr lang="en-US" sz="2200" i="1" dirty="0"/>
              <a:t>We present a general framework for constructing program synthesizers that take natural language (NL) inputs and produce expressions in a target DSL. The framework takes as input a DSL definition and training data consisting of NL/DSL pairs. From these it constructs a synthesizer by learning optimal weights and classifiers (using NLP features) that rank the outputs of a keyword-programming based translation. We applied our framework to three domains: repetitive text editing, an intelligent tutoring system, and flight information queries. On 1200+ English descriptions, the respective synthesizers rank the desired program as the top-1 and top-3 for 80% and 90% descriptions respectively. </a:t>
            </a:r>
            <a:r>
              <a:rPr lang="zh-CN" altLang="en-US" sz="2200" i="1" dirty="0"/>
              <a:t> </a:t>
            </a:r>
            <a:r>
              <a:rPr lang="en-US" altLang="zh-CN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(~140</a:t>
            </a:r>
            <a:r>
              <a:rPr lang="zh-CN" alt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words)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DBA8B-0E4F-4A4A-B9FE-A7223770892A}"/>
              </a:ext>
            </a:extLst>
          </p:cNvPr>
          <p:cNvSpPr txBox="1"/>
          <p:nvPr/>
        </p:nvSpPr>
        <p:spPr>
          <a:xfrm>
            <a:off x="6828312" y="6383219"/>
            <a:ext cx="4601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ICSE’16.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Program Synthesis using Natural Language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70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5236-A014-4D48-874E-63584728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8480"/>
            <a:ext cx="10178322" cy="3407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/>
              <a:t>Interacting with computers is a </a:t>
            </a:r>
            <a:r>
              <a:rPr lang="en-US" sz="2800" i="1" dirty="0">
                <a:solidFill>
                  <a:srgbClr val="FF0000"/>
                </a:solidFill>
              </a:rPr>
              <a:t>ubiquitous</a:t>
            </a:r>
            <a:r>
              <a:rPr lang="en-US" sz="2800" i="1" dirty="0"/>
              <a:t> activity for </a:t>
            </a:r>
            <a:r>
              <a:rPr lang="en-US" sz="2800" i="1" dirty="0">
                <a:solidFill>
                  <a:srgbClr val="FF0000"/>
                </a:solidFill>
              </a:rPr>
              <a:t>millions of people</a:t>
            </a:r>
            <a:r>
              <a:rPr lang="en-US" sz="2800" i="1" dirty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Repetitive</a:t>
            </a:r>
            <a:r>
              <a:rPr lang="en-US" sz="2800" i="1" dirty="0"/>
              <a:t> or </a:t>
            </a:r>
            <a:r>
              <a:rPr lang="en-US" sz="2800" i="1" dirty="0">
                <a:solidFill>
                  <a:srgbClr val="FF0000"/>
                </a:solidFill>
              </a:rPr>
              <a:t>specialized</a:t>
            </a:r>
            <a:r>
              <a:rPr lang="en-US" sz="2800" i="1" dirty="0"/>
              <a:t> tasks often require creation of small, often one-off, programs. </a:t>
            </a:r>
            <a:r>
              <a:rPr lang="en-US" sz="2800" i="1" dirty="0">
                <a:solidFill>
                  <a:srgbClr val="FF0000"/>
                </a:solidFill>
              </a:rPr>
              <a:t>End-users struggle with </a:t>
            </a:r>
            <a:r>
              <a:rPr lang="en-US" sz="2800" i="1" dirty="0"/>
              <a:t>learning and using </a:t>
            </a:r>
            <a:r>
              <a:rPr lang="en-US" sz="2800" i="1" dirty="0">
                <a:solidFill>
                  <a:srgbClr val="FF0000"/>
                </a:solidFill>
              </a:rPr>
              <a:t>the myriad of </a:t>
            </a:r>
            <a:r>
              <a:rPr lang="en-US" sz="2800" i="1" dirty="0"/>
              <a:t>domain-specific languages (DSLs) to effectively accomplish these tasks.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4A54C-921F-4B46-ADB6-D63608EE011A}"/>
              </a:ext>
            </a:extLst>
          </p:cNvPr>
          <p:cNvSpPr txBox="1"/>
          <p:nvPr/>
        </p:nvSpPr>
        <p:spPr>
          <a:xfrm>
            <a:off x="1251678" y="4994745"/>
            <a:ext cx="733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background</a:t>
            </a:r>
            <a:r>
              <a:rPr lang="zh-CN" altLang="en-US" sz="3200" dirty="0"/>
              <a:t> </a:t>
            </a:r>
            <a:r>
              <a:rPr lang="en-US" altLang="zh-CN" sz="3200" dirty="0"/>
              <a:t>&amp;</a:t>
            </a:r>
            <a:r>
              <a:rPr lang="zh-CN" altLang="en-US" sz="3200" dirty="0"/>
              <a:t> </a:t>
            </a:r>
            <a:r>
              <a:rPr lang="en-US" altLang="zh-CN" sz="3200" dirty="0"/>
              <a:t>problem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841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5236-A014-4D48-874E-63584728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8480"/>
            <a:ext cx="10178322" cy="3407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/>
              <a:t>We present </a:t>
            </a:r>
            <a:r>
              <a:rPr lang="en-US" sz="2800" i="1" dirty="0"/>
              <a:t>a general framework for </a:t>
            </a:r>
            <a:r>
              <a:rPr lang="en-US" sz="2800" i="1" dirty="0">
                <a:solidFill>
                  <a:srgbClr val="FF0000"/>
                </a:solidFill>
              </a:rPr>
              <a:t>constructing program synthesizers</a:t>
            </a:r>
            <a:r>
              <a:rPr lang="en-US" sz="2800" i="1" dirty="0"/>
              <a:t> that </a:t>
            </a:r>
            <a:r>
              <a:rPr lang="en-US" sz="2800" i="1" dirty="0">
                <a:solidFill>
                  <a:srgbClr val="FF0000"/>
                </a:solidFill>
              </a:rPr>
              <a:t>take</a:t>
            </a:r>
            <a:r>
              <a:rPr lang="en-US" sz="2800" i="1" dirty="0"/>
              <a:t> natural language (NL) </a:t>
            </a:r>
            <a:r>
              <a:rPr lang="en-US" sz="2800" i="1" dirty="0">
                <a:solidFill>
                  <a:srgbClr val="FF0000"/>
                </a:solidFill>
              </a:rPr>
              <a:t>inputs</a:t>
            </a:r>
            <a:r>
              <a:rPr lang="en-US" sz="2800" i="1" dirty="0"/>
              <a:t> and </a:t>
            </a:r>
            <a:r>
              <a:rPr lang="en-US" sz="2800" i="1" dirty="0">
                <a:solidFill>
                  <a:srgbClr val="FF0000"/>
                </a:solidFill>
              </a:rPr>
              <a:t>produce</a:t>
            </a:r>
            <a:r>
              <a:rPr lang="en-US" sz="2800" i="1" dirty="0"/>
              <a:t> expressions in a target DSL. The framework takes as input a DSL definition and training data consisting of NL/DSL pairs. From these it constructs a synthesizer by learning optimal weights and classifiers (using NLP features) that rank the outputs of a keyword-programming based translation.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4A54C-921F-4B46-ADB6-D63608EE011A}"/>
              </a:ext>
            </a:extLst>
          </p:cNvPr>
          <p:cNvSpPr txBox="1"/>
          <p:nvPr/>
        </p:nvSpPr>
        <p:spPr>
          <a:xfrm>
            <a:off x="1251678" y="4994745"/>
            <a:ext cx="733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our</a:t>
            </a:r>
            <a:r>
              <a:rPr lang="zh-CN" altLang="en-US" sz="3200" dirty="0"/>
              <a:t> </a:t>
            </a:r>
            <a:r>
              <a:rPr lang="en-US" altLang="zh-CN" sz="3200" dirty="0"/>
              <a:t>approach:</a:t>
            </a:r>
            <a:r>
              <a:rPr lang="zh-CN" altLang="en-US" sz="3200" dirty="0"/>
              <a:t> </a:t>
            </a:r>
            <a:r>
              <a:rPr lang="en-US" altLang="zh-CN" sz="3200" dirty="0"/>
              <a:t>functionality</a:t>
            </a:r>
            <a:r>
              <a:rPr lang="zh-CN" altLang="en-US" sz="3200" dirty="0"/>
              <a:t> </a:t>
            </a:r>
            <a:r>
              <a:rPr lang="en-US" altLang="zh-CN" sz="3200" dirty="0"/>
              <a:t>&amp;</a:t>
            </a:r>
            <a:r>
              <a:rPr lang="zh-CN" altLang="en-US" sz="3200" dirty="0"/>
              <a:t> </a:t>
            </a:r>
            <a:r>
              <a:rPr lang="en-US" altLang="zh-CN" sz="3200" dirty="0"/>
              <a:t>techniques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3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5236-A014-4D48-874E-63584728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8480"/>
            <a:ext cx="10178322" cy="255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/>
              <a:t>We applied </a:t>
            </a:r>
            <a:r>
              <a:rPr lang="en-US" sz="2800" i="1" dirty="0"/>
              <a:t>our framework to three domains: repetitive text editing, an intelligent tutoring system, and flight information queries. On 1200+ English descriptions, the respective synthesizers rank the desired program as the </a:t>
            </a:r>
            <a:r>
              <a:rPr lang="en-US" sz="2800" i="1" dirty="0">
                <a:solidFill>
                  <a:srgbClr val="FF0000"/>
                </a:solidFill>
              </a:rPr>
              <a:t>top-1</a:t>
            </a:r>
            <a:r>
              <a:rPr lang="en-US" sz="2800" i="1" dirty="0"/>
              <a:t> and </a:t>
            </a:r>
            <a:r>
              <a:rPr lang="en-US" sz="2800" i="1" dirty="0">
                <a:solidFill>
                  <a:srgbClr val="FF0000"/>
                </a:solidFill>
              </a:rPr>
              <a:t>top-3 </a:t>
            </a:r>
            <a:r>
              <a:rPr lang="en-US" sz="2800" i="1" dirty="0"/>
              <a:t>for </a:t>
            </a:r>
            <a:r>
              <a:rPr lang="en-US" sz="2800" i="1" dirty="0">
                <a:solidFill>
                  <a:srgbClr val="FF0000"/>
                </a:solidFill>
              </a:rPr>
              <a:t>80%</a:t>
            </a:r>
            <a:r>
              <a:rPr lang="en-US" sz="2800" i="1" dirty="0"/>
              <a:t> and </a:t>
            </a:r>
            <a:r>
              <a:rPr lang="en-US" sz="2800" i="1" dirty="0">
                <a:solidFill>
                  <a:srgbClr val="FF0000"/>
                </a:solidFill>
              </a:rPr>
              <a:t>90% </a:t>
            </a:r>
            <a:r>
              <a:rPr lang="en-US" sz="2800" i="1" dirty="0"/>
              <a:t>descriptions respectively.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4A54C-921F-4B46-ADB6-D63608EE011A}"/>
              </a:ext>
            </a:extLst>
          </p:cNvPr>
          <p:cNvSpPr txBox="1"/>
          <p:nvPr/>
        </p:nvSpPr>
        <p:spPr>
          <a:xfrm>
            <a:off x="1251678" y="4096987"/>
            <a:ext cx="484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experiments</a:t>
            </a:r>
            <a:r>
              <a:rPr lang="zh-CN" altLang="en-US" sz="3200" dirty="0"/>
              <a:t> </a:t>
            </a:r>
            <a:r>
              <a:rPr lang="en-US" altLang="zh-CN" sz="3200" dirty="0"/>
              <a:t>&amp;</a:t>
            </a:r>
            <a:r>
              <a:rPr lang="zh-CN" altLang="en-US" sz="3200" dirty="0"/>
              <a:t> </a:t>
            </a:r>
            <a:r>
              <a:rPr lang="en-US" altLang="zh-CN" sz="3200" dirty="0"/>
              <a:t>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19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64F1-FD51-6040-91EB-58C3B25E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Elements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abstract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1ECF-B703-9242-BC1E-F6176E837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Background,</a:t>
            </a:r>
            <a:r>
              <a:rPr lang="zh-CN" altLang="en-US" dirty="0"/>
              <a:t> </a:t>
            </a:r>
            <a:r>
              <a:rPr lang="en-US" altLang="zh-CN" dirty="0"/>
              <a:t>Motivation,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r>
              <a:rPr lang="en-US" altLang="zh-CN" dirty="0"/>
              <a:t>Approach</a:t>
            </a:r>
          </a:p>
          <a:p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06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Introduction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31323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5236-A014-4D48-874E-63584728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8479"/>
            <a:ext cx="10178322" cy="3450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</a:rPr>
              <a:t>Program synthesis </a:t>
            </a:r>
            <a:r>
              <a:rPr lang="en-US" sz="2800" i="1" dirty="0"/>
              <a:t>is the task of automatically synthesizing a program in some underlying domain-specific language (DSL) from a given specification [12]. </a:t>
            </a:r>
            <a:r>
              <a:rPr lang="en-US" sz="2800" i="1" dirty="0">
                <a:solidFill>
                  <a:srgbClr val="FF0000"/>
                </a:solidFill>
              </a:rPr>
              <a:t>Traditional program synthesis</a:t>
            </a:r>
            <a:r>
              <a:rPr lang="en-US" sz="2800" i="1" dirty="0"/>
              <a:t>, synthesizing programs from complete specifications [18, 35, 51, 52], </a:t>
            </a:r>
            <a:r>
              <a:rPr lang="en-US" sz="2800" i="1" dirty="0">
                <a:solidFill>
                  <a:srgbClr val="FF0000"/>
                </a:solidFill>
              </a:rPr>
              <a:t>has not yet seen wide adoption </a:t>
            </a:r>
            <a:r>
              <a:rPr lang="en-US" sz="2800" i="1" dirty="0"/>
              <a:t>due to the difficultly of writing such specifications and verifying the synthesized program satisfies this specification.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4A54C-921F-4B46-ADB6-D63608EE011A}"/>
              </a:ext>
            </a:extLst>
          </p:cNvPr>
          <p:cNvSpPr txBox="1"/>
          <p:nvPr/>
        </p:nvSpPr>
        <p:spPr>
          <a:xfrm>
            <a:off x="1251678" y="5166195"/>
            <a:ext cx="7335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background</a:t>
            </a:r>
          </a:p>
          <a:p>
            <a:r>
              <a:rPr lang="en-US" sz="3200" dirty="0"/>
              <a:t>problem of traditional program synthesis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B92D15E-50AA-4A99-BECC-5152762E99AC}"/>
              </a:ext>
            </a:extLst>
          </p:cNvPr>
          <p:cNvSpPr txBox="1"/>
          <p:nvPr/>
        </p:nvSpPr>
        <p:spPr>
          <a:xfrm>
            <a:off x="6673141" y="4609124"/>
            <a:ext cx="4601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ICSE’16.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Program Synthesis using Natural Language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5236-A014-4D48-874E-63584728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084518"/>
            <a:ext cx="10347347" cy="4907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 i="1" dirty="0"/>
              <a:t>Recent work </a:t>
            </a:r>
            <a:r>
              <a:rPr lang="en-US" altLang="zh-CN" sz="2400" i="1" dirty="0"/>
              <a:t>has experimented with another class of (possibly incomplete) specifications, namely </a:t>
            </a:r>
            <a:r>
              <a:rPr lang="en-US" altLang="zh-CN" sz="2400" i="1" dirty="0">
                <a:solidFill>
                  <a:srgbClr val="FF0000"/>
                </a:solidFill>
              </a:rPr>
              <a:t>examples</a:t>
            </a:r>
            <a:r>
              <a:rPr lang="en-US" altLang="zh-CN" sz="2400" i="1" dirty="0"/>
              <a:t> [7, 13, 14, 17, 31]. Programming by Example (PBE) systems have seen </a:t>
            </a:r>
            <a:r>
              <a:rPr lang="en-US" altLang="zh-CN" sz="2400" i="1" dirty="0">
                <a:solidFill>
                  <a:srgbClr val="FF0000"/>
                </a:solidFill>
              </a:rPr>
              <a:t>much wider adoption</a:t>
            </a:r>
            <a:r>
              <a:rPr lang="en-US" altLang="zh-CN" sz="2400" i="1" dirty="0"/>
              <a:t>, thanks to the ease of providing such a specification. </a:t>
            </a:r>
            <a:r>
              <a:rPr lang="en-US" altLang="zh-CN" sz="2400" b="1" i="1" dirty="0"/>
              <a:t>However</a:t>
            </a:r>
            <a:r>
              <a:rPr lang="en-US" altLang="zh-CN" sz="2400" i="1" dirty="0"/>
              <a:t>, they can </a:t>
            </a:r>
            <a:r>
              <a:rPr lang="en-US" altLang="zh-CN" sz="2400" i="1" dirty="0">
                <a:solidFill>
                  <a:srgbClr val="FF0000"/>
                </a:solidFill>
              </a:rPr>
              <a:t>suffer</a:t>
            </a:r>
            <a:r>
              <a:rPr lang="en-US" altLang="zh-CN" sz="2400" i="1" dirty="0"/>
              <a:t> in cases where </a:t>
            </a:r>
            <a:r>
              <a:rPr lang="en-US" altLang="zh-CN" sz="2400" i="1" dirty="0">
                <a:solidFill>
                  <a:srgbClr val="FF0000"/>
                </a:solidFill>
              </a:rPr>
              <a:t>many examples </a:t>
            </a:r>
            <a:r>
              <a:rPr lang="en-US" altLang="zh-CN" sz="2400" i="1" dirty="0"/>
              <a:t>are required to accurately specify intent or where examples are </a:t>
            </a:r>
            <a:r>
              <a:rPr lang="en-US" altLang="zh-CN" sz="2400" i="1" dirty="0">
                <a:solidFill>
                  <a:srgbClr val="FF0000"/>
                </a:solidFill>
              </a:rPr>
              <a:t>difficult to construct</a:t>
            </a:r>
            <a:r>
              <a:rPr lang="en-US" altLang="zh-CN" sz="2400" i="1" dirty="0"/>
              <a:t>. The classic L* algorithm [3], a PBE system for describing a regular language, has the </a:t>
            </a:r>
            <a:r>
              <a:rPr lang="en-US" altLang="zh-CN" sz="2400" i="1" dirty="0">
                <a:solidFill>
                  <a:srgbClr val="FF0000"/>
                </a:solidFill>
              </a:rPr>
              <a:t>well-known drawback </a:t>
            </a:r>
            <a:r>
              <a:rPr lang="en-US" altLang="zh-CN" sz="2400" i="1" dirty="0"/>
              <a:t>of requiring too many examples. A domain such as </a:t>
            </a:r>
            <a:r>
              <a:rPr lang="en-US" altLang="zh-CN" sz="2400" i="1" dirty="0">
                <a:solidFill>
                  <a:srgbClr val="FF0000"/>
                </a:solidFill>
              </a:rPr>
              <a:t>ATIS</a:t>
            </a:r>
            <a:r>
              <a:rPr lang="en-US" altLang="zh-CN" sz="2400" i="1" dirty="0"/>
              <a:t> queries (Air Travel Information System [8]) is a case where constructing an example input/output pair is a </a:t>
            </a:r>
            <a:r>
              <a:rPr lang="en-US" altLang="zh-CN" sz="2400" i="1" dirty="0">
                <a:solidFill>
                  <a:srgbClr val="FF0000"/>
                </a:solidFill>
              </a:rPr>
              <a:t>non-trivial </a:t>
            </a:r>
            <a:r>
              <a:rPr lang="en-US" altLang="zh-CN" sz="2400" i="1" dirty="0">
                <a:solidFill>
                  <a:schemeClr val="tx1"/>
                </a:solidFill>
              </a:rPr>
              <a:t>task</a:t>
            </a:r>
            <a:r>
              <a:rPr lang="en-US" altLang="zh-CN" sz="2400" i="1" dirty="0">
                <a:solidFill>
                  <a:srgbClr val="FF0000"/>
                </a:solidFill>
              </a:rPr>
              <a:t> for an end-user</a:t>
            </a:r>
            <a:r>
              <a:rPr lang="en-US" altLang="zh-CN" sz="2400" i="1" dirty="0"/>
              <a:t>. </a:t>
            </a:r>
            <a:r>
              <a:rPr lang="en-US" altLang="zh-CN" sz="2400" b="1" i="1" dirty="0"/>
              <a:t>However</a:t>
            </a:r>
            <a:r>
              <a:rPr lang="en-US" altLang="zh-CN" sz="2400" i="1" dirty="0"/>
              <a:t>, tasks in these domains can </a:t>
            </a:r>
            <a:r>
              <a:rPr lang="en-US" altLang="zh-CN" sz="2400" i="1" dirty="0">
                <a:solidFill>
                  <a:srgbClr val="FF0000"/>
                </a:solidFill>
              </a:rPr>
              <a:t>easily be specified </a:t>
            </a:r>
            <a:r>
              <a:rPr lang="en-US" altLang="zh-CN" sz="2400" i="1" dirty="0"/>
              <a:t>in natural languages, as we show in this work, can be used to </a:t>
            </a:r>
            <a:r>
              <a:rPr lang="en-US" altLang="zh-CN" sz="2400" i="1" dirty="0">
                <a:solidFill>
                  <a:srgbClr val="FF0000"/>
                </a:solidFill>
              </a:rPr>
              <a:t>reliably</a:t>
            </a:r>
            <a:r>
              <a:rPr lang="en-US" altLang="zh-CN" sz="2400" i="1" dirty="0"/>
              <a:t> synthesize the desired program.</a:t>
            </a:r>
            <a:endParaRPr lang="en-US"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4A54C-921F-4B46-ADB6-D63608EE011A}"/>
              </a:ext>
            </a:extLst>
          </p:cNvPr>
          <p:cNvSpPr txBox="1"/>
          <p:nvPr/>
        </p:nvSpPr>
        <p:spPr>
          <a:xfrm>
            <a:off x="1251678" y="6009772"/>
            <a:ext cx="948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problem of PBE and need of natural languages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68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5236-A014-4D48-874E-63584728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8479"/>
            <a:ext cx="10178322" cy="3887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 i="1" dirty="0"/>
              <a:t>In this paper</a:t>
            </a:r>
            <a:r>
              <a:rPr lang="en-US" altLang="zh-CN" sz="2400" i="1" dirty="0"/>
              <a:t>, we address the problem of synthesizing programs in an underlying domain specific language (DSL) from natural language (NL). NL is </a:t>
            </a:r>
            <a:r>
              <a:rPr lang="en-US" altLang="zh-CN" sz="2400" i="1" dirty="0">
                <a:solidFill>
                  <a:srgbClr val="FF0000"/>
                </a:solidFill>
              </a:rPr>
              <a:t>inherently imprecise</a:t>
            </a:r>
            <a:r>
              <a:rPr lang="en-US" altLang="zh-CN" sz="2400" i="1" dirty="0"/>
              <a:t>; hence, it </a:t>
            </a:r>
            <a:r>
              <a:rPr lang="en-US" altLang="zh-CN" sz="2400" i="1" dirty="0">
                <a:solidFill>
                  <a:srgbClr val="FF0000"/>
                </a:solidFill>
              </a:rPr>
              <a:t>may not be possible </a:t>
            </a:r>
            <a:r>
              <a:rPr lang="en-US" altLang="zh-CN" sz="2400" i="1" dirty="0"/>
              <a:t>to guarantee the correctness of the synthesized program. </a:t>
            </a:r>
            <a:r>
              <a:rPr lang="en-US" altLang="zh-CN" sz="2400" b="1" i="1" dirty="0"/>
              <a:t>Instead</a:t>
            </a:r>
            <a:r>
              <a:rPr lang="en-US" altLang="zh-CN" sz="2400" i="1" dirty="0"/>
              <a:t>, we aim to generate a </a:t>
            </a:r>
            <a:r>
              <a:rPr lang="en-US" altLang="zh-CN" sz="2400" i="1" dirty="0">
                <a:solidFill>
                  <a:srgbClr val="FF0000"/>
                </a:solidFill>
              </a:rPr>
              <a:t>ranked set of programs </a:t>
            </a:r>
            <a:r>
              <a:rPr lang="en-US" altLang="zh-CN" sz="2400" i="1" dirty="0"/>
              <a:t>and let the user possibly select one of those programs by …</a:t>
            </a:r>
          </a:p>
          <a:p>
            <a:pPr marL="0" indent="0">
              <a:buNone/>
            </a:pPr>
            <a:r>
              <a:rPr lang="en-US" sz="2400" b="1" i="1" dirty="0"/>
              <a:t>Unlike</a:t>
            </a:r>
            <a:r>
              <a:rPr lang="en-US" sz="2400" i="1" dirty="0"/>
              <a:t> most existing synthesis techniques that </a:t>
            </a:r>
            <a:r>
              <a:rPr lang="en-US" sz="2400" i="1" dirty="0">
                <a:solidFill>
                  <a:srgbClr val="FF0000"/>
                </a:solidFill>
              </a:rPr>
              <a:t>specialize to </a:t>
            </a:r>
            <a:r>
              <a:rPr lang="en-US" sz="2400" i="1" dirty="0"/>
              <a:t>a specific DSL, such as [13, 15, 50, 51], our approach can be applied to </a:t>
            </a:r>
            <a:r>
              <a:rPr lang="en-US" sz="2400" i="1" dirty="0">
                <a:solidFill>
                  <a:srgbClr val="FF0000"/>
                </a:solidFill>
              </a:rPr>
              <a:t>a variety of </a:t>
            </a:r>
            <a:r>
              <a:rPr lang="en-US" sz="2400" i="1" dirty="0"/>
              <a:t>DSLs. </a:t>
            </a:r>
            <a:r>
              <a:rPr lang="en-US" sz="2400" b="1" i="1" dirty="0"/>
              <a:t>Our approach </a:t>
            </a:r>
            <a:r>
              <a:rPr lang="en-US" sz="2400" i="1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4A54C-921F-4B46-ADB6-D63608EE011A}"/>
              </a:ext>
            </a:extLst>
          </p:cNvPr>
          <p:cNvSpPr txBox="1"/>
          <p:nvPr/>
        </p:nvSpPr>
        <p:spPr>
          <a:xfrm>
            <a:off x="1251678" y="5284947"/>
            <a:ext cx="9710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address the imprecise issue of NL and solve with ranking</a:t>
            </a:r>
          </a:p>
          <a:p>
            <a:r>
              <a:rPr lang="en-US" sz="3200" dirty="0"/>
              <a:t>advantage of our approach</a:t>
            </a:r>
          </a:p>
        </p:txBody>
      </p:sp>
    </p:spTree>
    <p:extLst>
      <p:ext uri="{BB962C8B-B14F-4D97-AF65-F5344CB8AC3E}">
        <p14:creationId xmlns:p14="http://schemas.microsoft.com/office/powerpoint/2010/main" val="10247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3E55-5723-7046-87D9-2050EEA1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9F122-A052-4F4A-8A6F-470F59AE4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write?</a:t>
            </a:r>
          </a:p>
          <a:p>
            <a:r>
              <a:rPr lang="en-US" altLang="zh-CN" b="1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write?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56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5236-A014-4D48-874E-63584728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8479"/>
            <a:ext cx="10178322" cy="4191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i="1" dirty="0"/>
              <a:t>The generic synthesis algorithm takes as input an English sentence and generates a ranked set of likely programs. </a:t>
            </a:r>
            <a:r>
              <a:rPr lang="en-US" altLang="zh-CN" sz="2400" b="1" i="1" dirty="0"/>
              <a:t>First</a:t>
            </a:r>
            <a:r>
              <a:rPr lang="en-US" altLang="zh-CN" sz="2400" i="1" dirty="0"/>
              <a:t> …</a:t>
            </a:r>
          </a:p>
          <a:p>
            <a:pPr marL="0" indent="0">
              <a:buNone/>
            </a:pPr>
            <a:r>
              <a:rPr lang="en-US" sz="2400" b="1" i="1" dirty="0"/>
              <a:t>This paper makes the following contributions:</a:t>
            </a:r>
            <a:endParaRPr lang="en-US" sz="2400" i="1" dirty="0"/>
          </a:p>
          <a:p>
            <a:r>
              <a:rPr lang="en-US" altLang="zh-CN" sz="2400" b="1" i="1" dirty="0"/>
              <a:t>We describe </a:t>
            </a:r>
            <a:r>
              <a:rPr lang="en-US" altLang="zh-CN" sz="2400" i="1" dirty="0"/>
              <a:t>a meta-synthesis framework for constructing NL-to-DSL synthesizers, consisting of …</a:t>
            </a:r>
          </a:p>
          <a:p>
            <a:r>
              <a:rPr lang="en-US" sz="2400" b="1" i="1" dirty="0"/>
              <a:t>We apply </a:t>
            </a:r>
            <a:r>
              <a:rPr lang="en-US" sz="2400" i="1" dirty="0"/>
              <a:t>our generic framework to three different domains …</a:t>
            </a:r>
          </a:p>
          <a:p>
            <a:r>
              <a:rPr lang="en-US" sz="2400" b="1" i="1" dirty="0"/>
              <a:t>We gather </a:t>
            </a:r>
            <a:r>
              <a:rPr lang="en-US" sz="2400" i="1" dirty="0"/>
              <a:t>an extensive corpus of data consisting …</a:t>
            </a:r>
          </a:p>
          <a:p>
            <a:r>
              <a:rPr lang="en-US" sz="2400" b="1" i="1" dirty="0"/>
              <a:t>We evaluate</a:t>
            </a:r>
            <a:r>
              <a:rPr lang="en-US" sz="2400" i="1" dirty="0"/>
              <a:t> the effectiveness of our approach on three different DSLs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4A54C-921F-4B46-ADB6-D63608EE011A}"/>
              </a:ext>
            </a:extLst>
          </p:cNvPr>
          <p:cNvSpPr txBox="1"/>
          <p:nvPr/>
        </p:nvSpPr>
        <p:spPr>
          <a:xfrm>
            <a:off x="1251678" y="5579521"/>
            <a:ext cx="9710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steps of our approach</a:t>
            </a:r>
          </a:p>
          <a:p>
            <a:r>
              <a:rPr lang="en-US" sz="3200" dirty="0"/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15813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4835-C801-3948-BA9B-4FAA5657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2AD0-81E5-3441-90D6-20DFDE41C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focusing</a:t>
            </a:r>
            <a:r>
              <a:rPr lang="zh-CN" altLang="en-US" dirty="0"/>
              <a:t> </a:t>
            </a:r>
            <a:r>
              <a:rPr lang="en-US" altLang="zh-CN" dirty="0"/>
              <a:t>on?</a:t>
            </a:r>
          </a:p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(valuable,</a:t>
            </a:r>
            <a:r>
              <a:rPr lang="zh-CN" altLang="en-US" dirty="0"/>
              <a:t> </a:t>
            </a:r>
            <a:r>
              <a:rPr lang="en-US" altLang="zh-CN" dirty="0"/>
              <a:t>practical)</a:t>
            </a:r>
            <a:r>
              <a:rPr lang="zh-CN" altLang="en-US" dirty="0"/>
              <a:t> </a:t>
            </a:r>
            <a:r>
              <a:rPr lang="en-US" altLang="zh-CN" dirty="0"/>
              <a:t>problem?</a:t>
            </a:r>
          </a:p>
          <a:p>
            <a:r>
              <a:rPr lang="en-US" altLang="zh-CN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anyone</a:t>
            </a:r>
            <a:r>
              <a:rPr lang="zh-CN" altLang="en-US" dirty="0"/>
              <a:t> </a:t>
            </a:r>
            <a:r>
              <a:rPr lang="en-US" altLang="zh-CN" dirty="0"/>
              <a:t>solved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yet?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so,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again?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it?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reasonable?</a:t>
            </a:r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innovations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contributions?</a:t>
            </a:r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r>
              <a:rPr lang="zh-CN" altLang="en-US" dirty="0"/>
              <a:t> </a:t>
            </a:r>
            <a:r>
              <a:rPr lang="en-US" altLang="zh-CN" dirty="0"/>
              <a:t>(if</a:t>
            </a:r>
            <a:r>
              <a:rPr lang="zh-CN" altLang="en-US" dirty="0"/>
              <a:t> </a:t>
            </a:r>
            <a:r>
              <a:rPr lang="en-US" altLang="zh-CN" dirty="0"/>
              <a:t>any)?</a:t>
            </a:r>
          </a:p>
        </p:txBody>
      </p:sp>
    </p:spTree>
    <p:extLst>
      <p:ext uri="{BB962C8B-B14F-4D97-AF65-F5344CB8AC3E}">
        <p14:creationId xmlns:p14="http://schemas.microsoft.com/office/powerpoint/2010/main" val="185688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Argue your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5236-A014-4D48-874E-63584728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594" y="1113905"/>
            <a:ext cx="10463726" cy="5658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i="1" dirty="0">
                <a:solidFill>
                  <a:srgbClr val="FF0000"/>
                </a:solidFill>
              </a:rPr>
              <a:t>More than 500 million </a:t>
            </a:r>
            <a:r>
              <a:rPr lang="en-US" altLang="zh-CN" sz="2400" i="1" dirty="0"/>
              <a:t>people worldwide use </a:t>
            </a:r>
            <a:r>
              <a:rPr lang="en-US" altLang="zh-CN" sz="2400" i="1" dirty="0">
                <a:solidFill>
                  <a:srgbClr val="FF0000"/>
                </a:solidFill>
              </a:rPr>
              <a:t>spreadsheets</a:t>
            </a:r>
            <a:r>
              <a:rPr lang="en-US" altLang="zh-CN" sz="2400" i="1" dirty="0"/>
              <a:t>. These </a:t>
            </a:r>
            <a:r>
              <a:rPr lang="en-US" altLang="zh-CN" sz="2400" i="1" dirty="0">
                <a:solidFill>
                  <a:srgbClr val="FF0000"/>
                </a:solidFill>
              </a:rPr>
              <a:t>business end-users </a:t>
            </a:r>
            <a:r>
              <a:rPr lang="en-US" altLang="zh-CN" sz="2400" i="1" dirty="0"/>
              <a:t>have </a:t>
            </a:r>
            <a:r>
              <a:rPr lang="en-US" altLang="zh-CN" sz="2400" i="1" dirty="0">
                <a:solidFill>
                  <a:srgbClr val="FF0000"/>
                </a:solidFill>
              </a:rPr>
              <a:t>myriad diverse backgrounds </a:t>
            </a:r>
            <a:r>
              <a:rPr lang="en-US" altLang="zh-CN" sz="2400" i="1" dirty="0"/>
              <a:t>and include commodity traders, graphic designers, chemists, human resource managers … – </a:t>
            </a:r>
            <a:r>
              <a:rPr lang="en-US" altLang="zh-CN" sz="2400" i="1" dirty="0">
                <a:solidFill>
                  <a:srgbClr val="FF0000"/>
                </a:solidFill>
              </a:rPr>
              <a:t>they are not </a:t>
            </a:r>
            <a:r>
              <a:rPr lang="en-US" altLang="zh-CN" sz="2400" i="1" dirty="0"/>
              <a:t>professional programmers, </a:t>
            </a:r>
            <a:r>
              <a:rPr lang="en-US" altLang="zh-CN" sz="2400" i="1" dirty="0">
                <a:solidFill>
                  <a:srgbClr val="FF0000"/>
                </a:solidFill>
              </a:rPr>
              <a:t>but they need to </a:t>
            </a:r>
            <a:r>
              <a:rPr lang="en-US" altLang="zh-CN" sz="2400" i="1" dirty="0"/>
              <a:t>create </a:t>
            </a:r>
            <a:r>
              <a:rPr lang="en-US" altLang="zh-CN" sz="2400" i="1" dirty="0">
                <a:solidFill>
                  <a:srgbClr val="FF0000"/>
                </a:solidFill>
              </a:rPr>
              <a:t>small</a:t>
            </a:r>
            <a:r>
              <a:rPr lang="en-US" altLang="zh-CN" sz="2400" i="1" dirty="0"/>
              <a:t>, often </a:t>
            </a:r>
            <a:r>
              <a:rPr lang="en-US" altLang="zh-CN" sz="2400" i="1" dirty="0">
                <a:solidFill>
                  <a:srgbClr val="FF0000"/>
                </a:solidFill>
              </a:rPr>
              <a:t>one-off</a:t>
            </a:r>
            <a:r>
              <a:rPr lang="en-US" altLang="zh-CN" sz="2400" i="1" dirty="0"/>
              <a:t>, applications to support business functions.</a:t>
            </a:r>
          </a:p>
          <a:p>
            <a:pPr marL="0" indent="0">
              <a:buNone/>
            </a:pPr>
            <a:r>
              <a:rPr lang="en-US" altLang="zh-CN" sz="2400" b="1" i="1" dirty="0"/>
              <a:t>Unfortunately</a:t>
            </a:r>
            <a:r>
              <a:rPr lang="en-US" altLang="zh-CN" sz="2400" i="1" dirty="0"/>
              <a:t>, </a:t>
            </a:r>
            <a:r>
              <a:rPr lang="en-US" altLang="zh-CN" sz="2400" i="1" dirty="0">
                <a:solidFill>
                  <a:srgbClr val="FF0000"/>
                </a:solidFill>
              </a:rPr>
              <a:t>the state of art </a:t>
            </a:r>
            <a:r>
              <a:rPr lang="en-US" altLang="zh-CN" sz="2400" i="1" dirty="0"/>
              <a:t>in spreadsheet programming is </a:t>
            </a:r>
            <a:r>
              <a:rPr lang="en-US" altLang="zh-CN" sz="2400" i="1" dirty="0">
                <a:solidFill>
                  <a:srgbClr val="FF0000"/>
                </a:solidFill>
              </a:rPr>
              <a:t>far from satisfactory</a:t>
            </a:r>
            <a:r>
              <a:rPr lang="en-US" altLang="zh-CN" sz="2400" i="1" dirty="0"/>
              <a:t>. Spreadsheet systems come with </a:t>
            </a:r>
            <a:r>
              <a:rPr lang="en-US" altLang="zh-CN" sz="2400" i="1" dirty="0">
                <a:solidFill>
                  <a:srgbClr val="FF0000"/>
                </a:solidFill>
              </a:rPr>
              <a:t>tons of </a:t>
            </a:r>
            <a:r>
              <a:rPr lang="en-US" altLang="zh-CN" sz="2400" i="1" dirty="0"/>
              <a:t>features, but end-users </a:t>
            </a:r>
            <a:r>
              <a:rPr lang="en-US" altLang="zh-CN" sz="2400" i="1" dirty="0">
                <a:solidFill>
                  <a:srgbClr val="FF0000"/>
                </a:solidFill>
              </a:rPr>
              <a:t>struggle to </a:t>
            </a:r>
            <a:r>
              <a:rPr lang="en-US" altLang="zh-CN" sz="2400" i="1" dirty="0"/>
              <a:t>find the correct feature or succession of commands to use </a:t>
            </a:r>
            <a:r>
              <a:rPr lang="en-US" altLang="zh-CN" sz="2400" i="1" dirty="0">
                <a:solidFill>
                  <a:srgbClr val="FF0000"/>
                </a:solidFill>
              </a:rPr>
              <a:t>from a maze of </a:t>
            </a:r>
            <a:r>
              <a:rPr lang="en-US" altLang="zh-CN" sz="2400" i="1" dirty="0"/>
              <a:t>features to accomplish their task. More significantly, programming is still required to perform </a:t>
            </a:r>
            <a:r>
              <a:rPr lang="en-US" altLang="zh-CN" sz="2400" i="1" dirty="0">
                <a:solidFill>
                  <a:srgbClr val="FF0000"/>
                </a:solidFill>
              </a:rPr>
              <a:t>tedious</a:t>
            </a:r>
            <a:r>
              <a:rPr lang="en-US" altLang="zh-CN" sz="2400" i="1" dirty="0"/>
              <a:t> and </a:t>
            </a:r>
            <a:r>
              <a:rPr lang="en-US" altLang="zh-CN" sz="2400" i="1" dirty="0">
                <a:solidFill>
                  <a:srgbClr val="FF0000"/>
                </a:solidFill>
              </a:rPr>
              <a:t>repetitive</a:t>
            </a:r>
            <a:r>
              <a:rPr lang="en-US" altLang="zh-CN" sz="2400" i="1" dirty="0"/>
              <a:t> tasks such as … Spreadsheet systems like Microsoft Excel allow users to write macros … Since end-users </a:t>
            </a:r>
            <a:r>
              <a:rPr lang="en-US" altLang="zh-CN" sz="2400" i="1" dirty="0">
                <a:solidFill>
                  <a:srgbClr val="FF0000"/>
                </a:solidFill>
              </a:rPr>
              <a:t>are not </a:t>
            </a:r>
            <a:r>
              <a:rPr lang="en-US" altLang="zh-CN" sz="2400" i="1" dirty="0"/>
              <a:t>proficient in programming, they find it </a:t>
            </a:r>
            <a:r>
              <a:rPr lang="en-US" altLang="zh-CN" sz="2400" i="1" dirty="0">
                <a:solidFill>
                  <a:srgbClr val="FF0000"/>
                </a:solidFill>
              </a:rPr>
              <a:t>too difficult </a:t>
            </a:r>
            <a:r>
              <a:rPr lang="en-US" altLang="zh-CN" sz="2400" i="1" dirty="0"/>
              <a:t>to write desired macros or scripts.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577C8A5-5472-4E12-99A4-13256EE3C112}"/>
              </a:ext>
            </a:extLst>
          </p:cNvPr>
          <p:cNvSpPr txBox="1"/>
          <p:nvPr/>
        </p:nvSpPr>
        <p:spPr>
          <a:xfrm>
            <a:off x="2547257" y="6440291"/>
            <a:ext cx="888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POPL’11.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Automating String Processing in Spreadsheets Using Input-Output Examples.</a:t>
            </a:r>
          </a:p>
        </p:txBody>
      </p:sp>
    </p:spTree>
    <p:extLst>
      <p:ext uri="{BB962C8B-B14F-4D97-AF65-F5344CB8AC3E}">
        <p14:creationId xmlns:p14="http://schemas.microsoft.com/office/powerpoint/2010/main" val="2863969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7969-A60F-5942-BFFA-CEDF40C0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entertaining</a:t>
            </a:r>
            <a:r>
              <a:rPr lang="zh-CN" altLang="en-US" dirty="0"/>
              <a:t> </a:t>
            </a:r>
            <a:r>
              <a:rPr lang="en-US" altLang="zh-CN" dirty="0"/>
              <a:t>ones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F36241-BBFA-4167-B9BF-31C0F645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594" y="1584960"/>
            <a:ext cx="10463726" cy="3895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i="1" dirty="0"/>
              <a:t>There is a saying in English that you can tell a lot about a person by the company they keep. Similarly, the Dutch say </a:t>
            </a:r>
            <a:r>
              <a:rPr lang="en-US" altLang="zh-CN" sz="2800" i="1" dirty="0" err="1"/>
              <a:t>zeg</a:t>
            </a:r>
            <a:r>
              <a:rPr lang="en-US" altLang="zh-CN" sz="2800" i="1" dirty="0"/>
              <a:t> me </a:t>
            </a:r>
            <a:r>
              <a:rPr lang="en-US" altLang="zh-CN" sz="2800" i="1" dirty="0" err="1"/>
              <a:t>wie</a:t>
            </a:r>
            <a:r>
              <a:rPr lang="en-US" altLang="zh-CN" sz="2800" i="1" dirty="0"/>
              <a:t> </a:t>
            </a:r>
            <a:r>
              <a:rPr lang="en-US" altLang="zh-CN" sz="2800" i="1" dirty="0" err="1"/>
              <a:t>uw</a:t>
            </a:r>
            <a:r>
              <a:rPr lang="en-US" altLang="zh-CN" sz="2800" i="1" dirty="0"/>
              <a:t> </a:t>
            </a:r>
            <a:r>
              <a:rPr lang="en-US" altLang="zh-CN" sz="2800" i="1" dirty="0" err="1"/>
              <a:t>vrienden</a:t>
            </a:r>
            <a:r>
              <a:rPr lang="en-US" altLang="zh-CN" sz="2800" i="1" dirty="0"/>
              <a:t> </a:t>
            </a:r>
            <a:r>
              <a:rPr lang="en-US" altLang="zh-CN" sz="2800" i="1" dirty="0" err="1"/>
              <a:t>zijn</a:t>
            </a:r>
            <a:r>
              <a:rPr lang="en-US" altLang="zh-CN" sz="2800" i="1" dirty="0"/>
              <a:t>, dan </a:t>
            </a:r>
            <a:r>
              <a:rPr lang="en-US" altLang="zh-CN" sz="2800" i="1" dirty="0" err="1"/>
              <a:t>zeg</a:t>
            </a:r>
            <a:r>
              <a:rPr lang="en-US" altLang="zh-CN" sz="2800" i="1" dirty="0"/>
              <a:t> </a:t>
            </a:r>
            <a:r>
              <a:rPr lang="en-US" altLang="zh-CN" sz="2800" i="1" dirty="0" err="1"/>
              <a:t>ik</a:t>
            </a:r>
            <a:r>
              <a:rPr lang="en-US" altLang="zh-CN" sz="2800" i="1" dirty="0"/>
              <a:t> </a:t>
            </a:r>
            <a:r>
              <a:rPr lang="en-US" altLang="zh-CN" sz="2800" i="1" dirty="0" err="1"/>
              <a:t>wie</a:t>
            </a:r>
            <a:r>
              <a:rPr lang="en-US" altLang="zh-CN" sz="2800" i="1" dirty="0"/>
              <a:t> u bent—“tell me who your friends are, and I will tell you who you are”; and the Japanese for ‘human being’ is </a:t>
            </a:r>
            <a:r>
              <a:rPr lang="ja-JP" altLang="en-US" sz="2800" i="1" dirty="0"/>
              <a:t>人間</a:t>
            </a:r>
            <a:r>
              <a:rPr lang="en-US" altLang="zh-CN" sz="2800" i="1" dirty="0"/>
              <a:t> , constructed from the two kanji </a:t>
            </a:r>
            <a:r>
              <a:rPr lang="ja-JP" altLang="en-US" sz="2800" i="1" dirty="0"/>
              <a:t>人</a:t>
            </a:r>
            <a:r>
              <a:rPr lang="en-US" altLang="zh-CN" sz="2800" i="1" dirty="0"/>
              <a:t> (‘</a:t>
            </a:r>
            <a:r>
              <a:rPr lang="en-US" altLang="zh-CN" sz="2800" i="1" dirty="0" err="1"/>
              <a:t>nin</a:t>
            </a:r>
            <a:r>
              <a:rPr lang="en-US" altLang="zh-CN" sz="2800" i="1" dirty="0"/>
              <a:t>’, meaning ‘person’) and </a:t>
            </a:r>
            <a:r>
              <a:rPr lang="ja-JP" altLang="en-US" sz="2800" i="1" dirty="0"/>
              <a:t>間 </a:t>
            </a:r>
            <a:r>
              <a:rPr lang="en-US" altLang="zh-CN" sz="2800" i="1" dirty="0"/>
              <a:t>(‘gen’, meaning ‘between’), conveying the idea that “you as a human being only exist through your relations with others”.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D16A951-BE8D-4581-B833-9242AAAE1B4B}"/>
              </a:ext>
            </a:extLst>
          </p:cNvPr>
          <p:cNvSpPr txBox="1"/>
          <p:nvPr/>
        </p:nvSpPr>
        <p:spPr>
          <a:xfrm>
            <a:off x="2602675" y="5432884"/>
            <a:ext cx="888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ICFP’18.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What You </a:t>
            </a:r>
            <a:r>
              <a:rPr lang="en-US" altLang="zh-CN" sz="1600" i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Needa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Know about </a:t>
            </a:r>
            <a:r>
              <a:rPr lang="en-US" altLang="zh-CN" sz="1600" i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Yoneda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4148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7969-A60F-5942-BFFA-CEDF40C0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entertaining</a:t>
            </a:r>
            <a:r>
              <a:rPr lang="zh-CN" altLang="en-US" dirty="0"/>
              <a:t> </a:t>
            </a:r>
            <a:r>
              <a:rPr lang="en-US" altLang="zh-CN" dirty="0"/>
              <a:t>ones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F36241-BBFA-4167-B9BF-31C0F645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594" y="1584960"/>
            <a:ext cx="10463726" cy="366314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800" i="1" dirty="0"/>
              <a:t>While hiking together in the French alps in 2013, Martin </a:t>
            </a:r>
            <a:r>
              <a:rPr lang="en-US" altLang="zh-CN" sz="2800" i="1" dirty="0" err="1"/>
              <a:t>Odersky</a:t>
            </a:r>
            <a:r>
              <a:rPr lang="en-US" altLang="zh-CN" sz="2800" i="1" dirty="0"/>
              <a:t> tried to explain to Phil </a:t>
            </a:r>
            <a:r>
              <a:rPr lang="en-US" altLang="zh-CN" sz="2800" i="1" dirty="0" err="1"/>
              <a:t>Wadler</a:t>
            </a:r>
            <a:r>
              <a:rPr lang="en-US" altLang="zh-CN" sz="2800" i="1" dirty="0"/>
              <a:t> why languages like Scala had foundations that were not directly related via the Curry-Howard isomorphism to logic. This did not go over well. As you would expect, Phil strongly disapproved. He argued that anything that was useful should have a grounding in logic. In this paper, we try to approach this goal.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D16A951-BE8D-4581-B833-9242AAAE1B4B}"/>
              </a:ext>
            </a:extLst>
          </p:cNvPr>
          <p:cNvSpPr txBox="1"/>
          <p:nvPr/>
        </p:nvSpPr>
        <p:spPr>
          <a:xfrm>
            <a:off x="2602675" y="5432884"/>
            <a:ext cx="888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Wadlerfest’16. The Essence of Dependent Object Types.</a:t>
            </a:r>
          </a:p>
        </p:txBody>
      </p:sp>
    </p:spTree>
    <p:extLst>
      <p:ext uri="{BB962C8B-B14F-4D97-AF65-F5344CB8AC3E}">
        <p14:creationId xmlns:p14="http://schemas.microsoft.com/office/powerpoint/2010/main" val="471241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Approach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91070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details:</a:t>
            </a:r>
            <a:r>
              <a:rPr lang="zh-CN" altLang="en-US" dirty="0"/>
              <a:t> </a:t>
            </a:r>
            <a:r>
              <a:rPr lang="en-US" altLang="zh-CN" dirty="0"/>
              <a:t>Examples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C73B86-67C2-F545-B311-CE7296043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708" y="1666032"/>
            <a:ext cx="7098584" cy="3725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445D7-F707-8547-AF33-FD3488045FC1}"/>
              </a:ext>
            </a:extLst>
          </p:cNvPr>
          <p:cNvSpPr txBox="1"/>
          <p:nvPr/>
        </p:nvSpPr>
        <p:spPr>
          <a:xfrm>
            <a:off x="3920519" y="5391398"/>
            <a:ext cx="5724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POPL’16.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Automatic Patch Generation by Learning Correct Code.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77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details: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F9647-8D0E-E44D-AE34-88A90A2F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85" y="1264102"/>
            <a:ext cx="6609788" cy="1625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929B36-7AC9-4940-BE63-AFAD2FC5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85" y="2889654"/>
            <a:ext cx="6609788" cy="31062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076B06-BA67-F140-8FDD-1FAEA0808603}"/>
              </a:ext>
            </a:extLst>
          </p:cNvPr>
          <p:cNvSpPr txBox="1"/>
          <p:nvPr/>
        </p:nvSpPr>
        <p:spPr>
          <a:xfrm>
            <a:off x="2093582" y="6064664"/>
            <a:ext cx="6967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ICSE’15.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Automated Program Repair in an Integrated Development Environment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26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DE4F-5F4D-484A-B7DF-58A65422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presenting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AF22F-E14D-E74A-A9FD-E3F96211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3521758"/>
          </a:xfrm>
        </p:spPr>
        <p:txBody>
          <a:bodyPr/>
          <a:lstStyle/>
          <a:p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clear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easy-to-follow</a:t>
            </a:r>
          </a:p>
          <a:p>
            <a:r>
              <a:rPr lang="en-US" altLang="zh-CN" dirty="0"/>
              <a:t>Insights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motivations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</a:p>
          <a:p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(do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necessary)</a:t>
            </a:r>
          </a:p>
          <a:p>
            <a:r>
              <a:rPr lang="en-US" altLang="zh-CN" dirty="0"/>
              <a:t>Never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undeclared</a:t>
            </a:r>
            <a:r>
              <a:rPr lang="zh-CN" altLang="en-US" dirty="0"/>
              <a:t> </a:t>
            </a:r>
            <a:r>
              <a:rPr lang="en-US" altLang="zh-CN" dirty="0"/>
              <a:t>notations</a:t>
            </a:r>
          </a:p>
          <a:p>
            <a:r>
              <a:rPr lang="en-US" altLang="zh-CN" dirty="0"/>
              <a:t>Speak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precise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theoretical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</a:p>
        </p:txBody>
      </p:sp>
    </p:spTree>
    <p:extLst>
      <p:ext uri="{BB962C8B-B14F-4D97-AF65-F5344CB8AC3E}">
        <p14:creationId xmlns:p14="http://schemas.microsoft.com/office/powerpoint/2010/main" val="26823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8224-E021-6C45-8E3D-2B457A52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motivation</a:t>
            </a:r>
            <a:r>
              <a:rPr lang="zh-CN" altLang="en-US" dirty="0"/>
              <a:t> </a:t>
            </a:r>
            <a:r>
              <a:rPr lang="en-US" altLang="zh-CN" dirty="0"/>
              <a:t>first: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9BBCE-CD1E-3D45-A056-DBEF0F9CF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480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/>
              <a:t>Before we present the synthesis algorithm for learning arbitrary programs in the DSL from Section 4, we first describe our algorithm for synthesizing conditional-free programs (i.e., simple programs). </a:t>
            </a:r>
            <a:r>
              <a:rPr lang="en-US" sz="2600" b="1" i="1" dirty="0"/>
              <a:t>The key idea </a:t>
            </a:r>
            <a:r>
              <a:rPr lang="en-US" sz="2600" i="1" dirty="0"/>
              <a:t>underlying our algorithm is to </a:t>
            </a:r>
            <a:r>
              <a:rPr lang="en-US" sz="2600" i="1" dirty="0">
                <a:solidFill>
                  <a:srgbClr val="FF0000"/>
                </a:solidFill>
              </a:rPr>
              <a:t>construct a finite tree automaton (FTA) that represents all conditional-free DSL programs that are consistent with the provided input-output examples</a:t>
            </a:r>
            <a:r>
              <a:rPr lang="en-US" sz="2600" i="1" dirty="0"/>
              <a:t>. As mentioned in Section 1</a:t>
            </a:r>
            <a:r>
              <a:rPr lang="en-US" altLang="zh-CN" sz="2600" i="1" dirty="0"/>
              <a:t>.</a:t>
            </a:r>
            <a:r>
              <a:rPr lang="zh-CN" altLang="en-US" sz="2600" i="1" dirty="0"/>
              <a:t> </a:t>
            </a:r>
            <a:r>
              <a:rPr lang="en-US" altLang="zh-CN" sz="2600" i="1" dirty="0"/>
              <a:t>O</a:t>
            </a:r>
            <a:r>
              <a:rPr lang="en-US" sz="2600" i="1" dirty="0"/>
              <a:t>ur FTA-based method can be viewed as </a:t>
            </a:r>
            <a:r>
              <a:rPr lang="en-US" sz="2600" i="1" dirty="0">
                <a:solidFill>
                  <a:srgbClr val="FF0000"/>
                </a:solidFill>
              </a:rPr>
              <a:t>a new version space learning algorithm that offers several advantages</a:t>
            </a:r>
            <a:r>
              <a:rPr lang="en-US" sz="2600" i="1" dirty="0"/>
              <a:t> </a:t>
            </a:r>
            <a:r>
              <a:rPr lang="en-US" sz="2600" i="1" dirty="0">
                <a:solidFill>
                  <a:srgbClr val="FF0000"/>
                </a:solidFill>
              </a:rPr>
              <a:t>over prior VSA-based techniques </a:t>
            </a:r>
            <a:r>
              <a:rPr lang="en-US" sz="2600" i="1" dirty="0"/>
              <a:t>for our data completion domain (see Section 6.2). 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B8FF6-C8DF-424C-8357-B14BEF7A40A9}"/>
              </a:ext>
            </a:extLst>
          </p:cNvPr>
          <p:cNvSpPr txBox="1"/>
          <p:nvPr/>
        </p:nvSpPr>
        <p:spPr>
          <a:xfrm>
            <a:off x="3245488" y="5848490"/>
            <a:ext cx="800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OOPSLA’17.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Synthesis of Data Completion Scripts using Finite Tree Automata.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9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PART</a:t>
            </a:r>
            <a:r>
              <a:rPr lang="zh-CN" altLang="en-US" sz="5400" dirty="0"/>
              <a:t> </a:t>
            </a:r>
            <a:r>
              <a:rPr lang="en-US" altLang="zh-CN" sz="5400" dirty="0"/>
              <a:t>1:</a:t>
            </a:r>
            <a:r>
              <a:rPr lang="zh-CN" altLang="en-US" sz="5400" dirty="0"/>
              <a:t> </a:t>
            </a:r>
            <a:r>
              <a:rPr lang="en-US" altLang="zh-CN" sz="5400" dirty="0"/>
              <a:t>what</a:t>
            </a:r>
            <a:r>
              <a:rPr lang="zh-CN" altLang="en-US" sz="5400" dirty="0"/>
              <a:t> </a:t>
            </a:r>
            <a:r>
              <a:rPr lang="en-US" altLang="zh-CN" sz="5400" dirty="0"/>
              <a:t>should</a:t>
            </a:r>
            <a:r>
              <a:rPr lang="zh-CN" altLang="en-US" sz="5400" dirty="0"/>
              <a:t> </a:t>
            </a:r>
            <a:r>
              <a:rPr lang="en-US" altLang="zh-CN" sz="5400" dirty="0"/>
              <a:t>we</a:t>
            </a:r>
            <a:r>
              <a:rPr lang="zh-CN" altLang="en-US" sz="5400" dirty="0"/>
              <a:t> </a:t>
            </a:r>
            <a:r>
              <a:rPr lang="en-US" altLang="zh-CN" sz="5400" dirty="0"/>
              <a:t>write?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02280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8224-E021-6C45-8E3D-2B457A52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motivation</a:t>
            </a:r>
            <a:r>
              <a:rPr lang="zh-CN" altLang="en-US" dirty="0"/>
              <a:t> </a:t>
            </a:r>
            <a:r>
              <a:rPr lang="en-US" altLang="zh-CN" dirty="0"/>
              <a:t>first:</a:t>
            </a:r>
            <a:r>
              <a:rPr lang="zh-CN" altLang="en-US" dirty="0"/>
              <a:t> </a:t>
            </a: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9BBCE-CD1E-3D45-A056-DBEF0F9CF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4804293"/>
          </a:xfrm>
        </p:spPr>
        <p:txBody>
          <a:bodyPr>
            <a:normAutofit/>
          </a:bodyPr>
          <a:lstStyle/>
          <a:p>
            <a:r>
              <a:rPr lang="en-US" sz="2600" i="1" dirty="0"/>
              <a:t>Our topology abstractions consist of </a:t>
            </a:r>
            <a:r>
              <a:rPr lang="en-US" sz="2600" i="1" dirty="0">
                <a:solidFill>
                  <a:srgbClr val="FF0000"/>
                </a:solidFill>
              </a:rPr>
              <a:t>several concepts</a:t>
            </a:r>
            <a:r>
              <a:rPr lang="en-US" sz="2600" i="1" dirty="0"/>
              <a:t>. </a:t>
            </a:r>
            <a:r>
              <a:rPr lang="en-US" sz="2600" b="1" i="1" dirty="0"/>
              <a:t>The primary one is </a:t>
            </a:r>
            <a:r>
              <a:rPr lang="en-US" sz="2600" i="1" dirty="0"/>
              <a:t>a role-based abstraction that allows an operator to map routers in the concrete network to roles in the abstract network. Figure 4 </a:t>
            </a:r>
            <a:r>
              <a:rPr lang="en-US" sz="2600" b="1" i="1" dirty="0"/>
              <a:t>shows an example</a:t>
            </a:r>
            <a:r>
              <a:rPr lang="zh-CN" altLang="en-US" sz="2600" b="1" i="1" dirty="0"/>
              <a:t> </a:t>
            </a:r>
            <a:r>
              <a:rPr lang="en-US" altLang="zh-CN" sz="2600" i="1" dirty="0"/>
              <a:t>…</a:t>
            </a:r>
          </a:p>
          <a:p>
            <a:r>
              <a:rPr lang="en-US" sz="2600" b="1" i="1" dirty="0"/>
              <a:t>More specifically</a:t>
            </a:r>
            <a:r>
              <a:rPr lang="en-US" sz="2600" i="1" dirty="0"/>
              <a:t>, a network topology is a graph </a:t>
            </a:r>
            <a:r>
              <a:rPr lang="en-US" altLang="zh-CN" sz="2600" i="1" dirty="0"/>
              <a:t>…</a:t>
            </a:r>
          </a:p>
          <a:p>
            <a:r>
              <a:rPr lang="en-US" sz="2600" i="1" dirty="0"/>
              <a:t>On its own, this abstraction </a:t>
            </a:r>
            <a:r>
              <a:rPr lang="en-US" sz="2600" i="1" dirty="0">
                <a:solidFill>
                  <a:srgbClr val="FF0000"/>
                </a:solidFill>
              </a:rPr>
              <a:t>loses a lot of information </a:t>
            </a:r>
            <a:r>
              <a:rPr lang="en-US" sz="2600" i="1" dirty="0"/>
              <a:t>about the concrete network’s structure, making it </a:t>
            </a:r>
            <a:r>
              <a:rPr lang="en-US" sz="2600" i="1" dirty="0">
                <a:solidFill>
                  <a:srgbClr val="FF0000"/>
                </a:solidFill>
              </a:rPr>
              <a:t>difficult to reason precisely</a:t>
            </a:r>
            <a:r>
              <a:rPr lang="en-US" sz="2600" i="1" dirty="0"/>
              <a:t> about fault-tolerance. </a:t>
            </a:r>
            <a:r>
              <a:rPr lang="en-US" sz="2600" b="1" i="1" dirty="0"/>
              <a:t>For example</a:t>
            </a:r>
            <a:r>
              <a:rPr lang="zh-CN" altLang="en-US" sz="2600" b="1" i="1" dirty="0"/>
              <a:t> </a:t>
            </a:r>
            <a:r>
              <a:rPr lang="en-US" altLang="zh-CN" sz="2600" i="1" dirty="0"/>
              <a:t>…</a:t>
            </a:r>
            <a:r>
              <a:rPr lang="zh-CN" altLang="en-US" sz="2600" i="1" dirty="0"/>
              <a:t> </a:t>
            </a:r>
            <a:r>
              <a:rPr lang="en-US" sz="2600" b="1" i="1" dirty="0"/>
              <a:t>To</a:t>
            </a:r>
            <a:r>
              <a:rPr lang="en-US" sz="2600" i="1" dirty="0"/>
              <a:t> capture concrete networks </a:t>
            </a:r>
            <a:r>
              <a:rPr lang="en-US" sz="2600" i="1" dirty="0">
                <a:solidFill>
                  <a:srgbClr val="FF0000"/>
                </a:solidFill>
              </a:rPr>
              <a:t>more precisely</a:t>
            </a:r>
            <a:r>
              <a:rPr lang="en-US" sz="2600" i="1" dirty="0"/>
              <a:t>, </a:t>
            </a:r>
            <a:r>
              <a:rPr lang="en-US" sz="2600" b="1" i="1" dirty="0"/>
              <a:t>we introduce </a:t>
            </a:r>
            <a:r>
              <a:rPr lang="en-US" sz="2600" i="1" dirty="0"/>
              <a:t>additional concepts</a:t>
            </a:r>
            <a:r>
              <a:rPr lang="zh-CN" altLang="en-US" sz="2600" i="1" dirty="0"/>
              <a:t> </a:t>
            </a:r>
            <a:r>
              <a:rPr lang="en-US" altLang="zh-CN" sz="2600" i="1" dirty="0"/>
              <a:t>…</a:t>
            </a:r>
            <a:endParaRPr lang="en-US" sz="2600" i="1" dirty="0"/>
          </a:p>
          <a:p>
            <a:endParaRPr lang="en-US" sz="2600" i="1" dirty="0"/>
          </a:p>
          <a:p>
            <a:pPr marL="0" indent="0">
              <a:buNone/>
            </a:pPr>
            <a:endParaRPr lang="en-US" sz="2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9E8F7-B208-0E47-A2DB-19312EC20355}"/>
              </a:ext>
            </a:extLst>
          </p:cNvPr>
          <p:cNvSpPr txBox="1"/>
          <p:nvPr/>
        </p:nvSpPr>
        <p:spPr>
          <a:xfrm>
            <a:off x="3245488" y="5848490"/>
            <a:ext cx="800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PLDI’17.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Network Configuration Synthesis with Abstract Topologies.</a:t>
            </a:r>
          </a:p>
        </p:txBody>
      </p:sp>
    </p:spTree>
    <p:extLst>
      <p:ext uri="{BB962C8B-B14F-4D97-AF65-F5344CB8AC3E}">
        <p14:creationId xmlns:p14="http://schemas.microsoft.com/office/powerpoint/2010/main" val="2421430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DE4F-5F4D-484A-B7DF-58A65422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AF22F-E14D-E74A-A9FD-E3F96211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352175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73388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natural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E92EE-72DC-2A47-BC9E-4318FAFA9521}"/>
              </a:ext>
            </a:extLst>
          </p:cNvPr>
          <p:cNvSpPr txBox="1"/>
          <p:nvPr/>
        </p:nvSpPr>
        <p:spPr>
          <a:xfrm>
            <a:off x="4655473" y="6125761"/>
            <a:ext cx="6167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ICLR’18.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Neural Guided Constraint Logic Programming for Program Synthesis.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38AEF-D6F6-A44D-BA07-76FE1678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076" y="1397808"/>
            <a:ext cx="9453848" cy="46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09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equations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E92EE-72DC-2A47-BC9E-4318FAFA9521}"/>
              </a:ext>
            </a:extLst>
          </p:cNvPr>
          <p:cNvSpPr txBox="1"/>
          <p:nvPr/>
        </p:nvSpPr>
        <p:spPr>
          <a:xfrm>
            <a:off x="1745672" y="6183227"/>
            <a:ext cx="363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ICML’13.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 Machine Learning Framework for Programming by Example.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D3C7B-CABC-6C41-8315-4D61EE14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1159727"/>
            <a:ext cx="4127844" cy="50281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5337AB-0087-A144-A11D-FB10BD65113C}"/>
              </a:ext>
            </a:extLst>
          </p:cNvPr>
          <p:cNvSpPr txBox="1"/>
          <p:nvPr/>
        </p:nvSpPr>
        <p:spPr>
          <a:xfrm>
            <a:off x="5925857" y="6183227"/>
            <a:ext cx="536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POPL’17.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Invariants of Quantum Programs.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F5170D-9640-E043-8E83-6A57DF9FD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59727"/>
            <a:ext cx="5161808" cy="50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Formal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E92EE-72DC-2A47-BC9E-4318FAFA9521}"/>
              </a:ext>
            </a:extLst>
          </p:cNvPr>
          <p:cNvSpPr txBox="1"/>
          <p:nvPr/>
        </p:nvSpPr>
        <p:spPr>
          <a:xfrm>
            <a:off x="2818027" y="6341423"/>
            <a:ext cx="711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POPL’18.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RustBelt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-- Securing the Foundations of the Rust Programming Language.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75EE8-0E78-5442-9DA4-23840441C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921" y="1159727"/>
            <a:ext cx="7674157" cy="51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18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Graphs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E92EE-72DC-2A47-BC9E-4318FAFA9521}"/>
              </a:ext>
            </a:extLst>
          </p:cNvPr>
          <p:cNvSpPr txBox="1"/>
          <p:nvPr/>
        </p:nvSpPr>
        <p:spPr>
          <a:xfrm>
            <a:off x="3439548" y="6455429"/>
            <a:ext cx="6569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ICLR’18.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Neural Guided Constraint Logic Programming for Program Synthesis.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4F8B96-E974-9147-9BDF-2E976341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096" y="1078672"/>
            <a:ext cx="7335486" cy="53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88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Tables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E92EE-72DC-2A47-BC9E-4318FAFA9521}"/>
              </a:ext>
            </a:extLst>
          </p:cNvPr>
          <p:cNvSpPr txBox="1"/>
          <p:nvPr/>
        </p:nvSpPr>
        <p:spPr>
          <a:xfrm>
            <a:off x="3194462" y="5994056"/>
            <a:ext cx="727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ACM Computing Surveys.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Automatic Software Repair: A Bibliography.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969DC-E9CD-3448-8726-69D82332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68" y="1159727"/>
            <a:ext cx="8741663" cy="48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04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C99-5F0F-024D-A0FD-24C3E0A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9B9F7-766E-494E-9EB5-8A9B7B9B4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79" y="1283733"/>
            <a:ext cx="9581117" cy="46539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126754-E8DE-7F45-8593-2EF466DE1CE8}"/>
              </a:ext>
            </a:extLst>
          </p:cNvPr>
          <p:cNvSpPr txBox="1"/>
          <p:nvPr/>
        </p:nvSpPr>
        <p:spPr>
          <a:xfrm>
            <a:off x="3812745" y="5937662"/>
            <a:ext cx="711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POPL’18.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RustBelt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-- Securing the Foundations of the Rust Programming Language.</a:t>
            </a:r>
          </a:p>
        </p:txBody>
      </p:sp>
    </p:spTree>
    <p:extLst>
      <p:ext uri="{BB962C8B-B14F-4D97-AF65-F5344CB8AC3E}">
        <p14:creationId xmlns:p14="http://schemas.microsoft.com/office/powerpoint/2010/main" val="1856251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C9B81-FD1D-1841-97C5-E636ABA6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PRESENTING</a:t>
            </a:r>
            <a:r>
              <a:rPr lang="zh-CN" altLang="en-US" dirty="0"/>
              <a:t> </a:t>
            </a:r>
            <a:r>
              <a:rPr lang="en-US" altLang="zh-CN" dirty="0"/>
              <a:t>details: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theorems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1B05F-5A08-4743-B158-BA1DBA78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49" y="1230978"/>
            <a:ext cx="9625980" cy="487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C811DA-79C7-2041-B8B6-3B7F457BA195}"/>
              </a:ext>
            </a:extLst>
          </p:cNvPr>
          <p:cNvSpPr txBox="1"/>
          <p:nvPr/>
        </p:nvSpPr>
        <p:spPr>
          <a:xfrm>
            <a:off x="4038778" y="6113309"/>
            <a:ext cx="711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POPL’18.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Simplicitly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-- Foundations and Applications of Implicit Function Types.</a:t>
            </a:r>
          </a:p>
        </p:txBody>
      </p:sp>
    </p:spTree>
    <p:extLst>
      <p:ext uri="{BB962C8B-B14F-4D97-AF65-F5344CB8AC3E}">
        <p14:creationId xmlns:p14="http://schemas.microsoft.com/office/powerpoint/2010/main" val="28735739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EVALUTION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8676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structure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60330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9BFD-8573-D248-8ECE-100AE11C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before:</a:t>
            </a:r>
            <a:r>
              <a:rPr lang="zh-CN" altLang="en-US" dirty="0"/>
              <a:t> </a:t>
            </a:r>
            <a:r>
              <a:rPr lang="en-US" altLang="zh-CN" dirty="0"/>
              <a:t>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3DCB4-633D-1142-B125-9B4507400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3818641"/>
          </a:xfrm>
        </p:spPr>
        <p:txBody>
          <a:bodyPr>
            <a:noAutofit/>
          </a:bodyPr>
          <a:lstStyle/>
          <a:p>
            <a:r>
              <a:rPr lang="en-US" sz="2400" i="1" u="sng" dirty="0"/>
              <a:t>Testbed</a:t>
            </a:r>
            <a:r>
              <a:rPr lang="zh-CN" altLang="en-US" sz="2400" b="1" dirty="0"/>
              <a:t> </a:t>
            </a:r>
            <a:r>
              <a:rPr lang="en-US" sz="2400" i="1" dirty="0"/>
              <a:t>Unless</a:t>
            </a:r>
            <a:r>
              <a:rPr lang="zh-CN" altLang="en-US" sz="2400" i="1" dirty="0"/>
              <a:t> </a:t>
            </a:r>
            <a:r>
              <a:rPr lang="en-US" sz="2400" i="1" dirty="0"/>
              <a:t>otherwise</a:t>
            </a:r>
            <a:r>
              <a:rPr lang="zh-CN" altLang="en-US" sz="2400" i="1" dirty="0"/>
              <a:t> </a:t>
            </a:r>
            <a:r>
              <a:rPr lang="en-US" sz="2400" i="1" dirty="0"/>
              <a:t>specified</a:t>
            </a:r>
            <a:r>
              <a:rPr lang="en-US" altLang="zh-CN" sz="2400" i="1" dirty="0"/>
              <a:t>,</a:t>
            </a:r>
            <a:r>
              <a:rPr lang="zh-CN" altLang="en-US" sz="2400" i="1" dirty="0"/>
              <a:t> </a:t>
            </a:r>
            <a:r>
              <a:rPr lang="en-US" sz="2400" b="1" i="1" dirty="0"/>
              <a:t>we</a:t>
            </a:r>
            <a:r>
              <a:rPr lang="zh-CN" altLang="en-US" sz="2400" b="1" i="1" dirty="0"/>
              <a:t> </a:t>
            </a:r>
            <a:r>
              <a:rPr lang="en-US" sz="2400" b="1" i="1" dirty="0"/>
              <a:t>use</a:t>
            </a:r>
            <a:r>
              <a:rPr lang="zh-CN" altLang="en-US" sz="2400" b="1" i="1" dirty="0"/>
              <a:t> </a:t>
            </a:r>
            <a:r>
              <a:rPr lang="en-US" sz="2400" i="1" dirty="0"/>
              <a:t>a</a:t>
            </a:r>
            <a:r>
              <a:rPr lang="zh-CN" altLang="en-US" sz="2400" i="1" dirty="0"/>
              <a:t> </a:t>
            </a:r>
            <a:r>
              <a:rPr lang="en-US" sz="2400" i="1" dirty="0"/>
              <a:t>local</a:t>
            </a:r>
            <a:r>
              <a:rPr lang="zh-CN" altLang="en-US" sz="2400" i="1" dirty="0"/>
              <a:t> </a:t>
            </a:r>
            <a:r>
              <a:rPr lang="en-US" sz="2400" i="1" dirty="0"/>
              <a:t>rack-scale RDMA-capable cluster with </a:t>
            </a:r>
            <a:r>
              <a:rPr lang="en-US" sz="2400" i="1" dirty="0">
                <a:solidFill>
                  <a:srgbClr val="FF0000"/>
                </a:solidFill>
              </a:rPr>
              <a:t>16 machines </a:t>
            </a:r>
            <a:r>
              <a:rPr lang="en-US" sz="2400" i="1" dirty="0"/>
              <a:t>for all experiments. Each machine </a:t>
            </a:r>
            <a:r>
              <a:rPr lang="en-US" sz="2400" b="1" i="1" dirty="0"/>
              <a:t>is equipped with </a:t>
            </a:r>
            <a:r>
              <a:rPr lang="en-US" sz="2400" i="1" dirty="0">
                <a:solidFill>
                  <a:srgbClr val="FF0000"/>
                </a:solidFill>
              </a:rPr>
              <a:t>two 12-core Intel Xeon E5-2650 v4 processors, 128GB of RAM, and two ConnectX-4 MCX455A 100Gbps </a:t>
            </a:r>
            <a:r>
              <a:rPr lang="en-US" sz="2400" i="1" dirty="0" err="1">
                <a:solidFill>
                  <a:srgbClr val="FF0000"/>
                </a:solidFill>
              </a:rPr>
              <a:t>Infiniband</a:t>
            </a:r>
            <a:r>
              <a:rPr lang="en-US" sz="2400" i="1" dirty="0">
                <a:solidFill>
                  <a:srgbClr val="FF0000"/>
                </a:solidFill>
              </a:rPr>
              <a:t> NIC via PCIe 3.0 x16 connected to a Mellanox SB7890 100Gbps InfiniBand Switch</a:t>
            </a:r>
            <a:r>
              <a:rPr lang="en-US" sz="2400" i="1" dirty="0"/>
              <a:t>.</a:t>
            </a:r>
          </a:p>
          <a:p>
            <a:r>
              <a:rPr lang="en-US" sz="2400" i="1" u="sng" dirty="0"/>
              <a:t>Execution</a:t>
            </a:r>
            <a:r>
              <a:rPr lang="zh-CN" altLang="en-US" sz="2400" b="1" dirty="0"/>
              <a:t> </a:t>
            </a:r>
            <a:r>
              <a:rPr lang="en-US" sz="2400" b="1" i="1" dirty="0"/>
              <a:t>We</a:t>
            </a:r>
            <a:r>
              <a:rPr lang="zh-CN" altLang="en-US" sz="2400" b="1" i="1" dirty="0"/>
              <a:t> </a:t>
            </a:r>
            <a:r>
              <a:rPr lang="en-US" sz="2400" b="1" i="1" dirty="0"/>
              <a:t>run</a:t>
            </a:r>
            <a:r>
              <a:rPr lang="zh-CN" altLang="en-US" sz="2400" b="1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24</a:t>
            </a:r>
            <a:r>
              <a:rPr lang="zh-CN" alt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worker</a:t>
            </a:r>
            <a:r>
              <a:rPr lang="zh-CN" alt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threads</a:t>
            </a:r>
            <a:r>
              <a:rPr lang="zh-CN" alt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/>
              <a:t>(same</a:t>
            </a:r>
            <a:r>
              <a:rPr lang="zh-CN" altLang="en-US" sz="2400" i="1" dirty="0"/>
              <a:t> </a:t>
            </a:r>
            <a:r>
              <a:rPr lang="en-US" sz="2400" i="1" dirty="0"/>
              <a:t>as</a:t>
            </a:r>
            <a:r>
              <a:rPr lang="zh-CN" altLang="en-US" sz="2400" i="1" dirty="0"/>
              <a:t> </a:t>
            </a:r>
            <a:r>
              <a:rPr lang="en-US" sz="2400" i="1" dirty="0"/>
              <a:t>the</a:t>
            </a:r>
            <a:r>
              <a:rPr lang="zh-CN" altLang="en-US" sz="2400" i="1" dirty="0"/>
              <a:t> </a:t>
            </a:r>
            <a:r>
              <a:rPr lang="en-US" sz="2400" i="1" dirty="0"/>
              <a:t>number of available cores per machine) on each machine in our experiments. Each worker thread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…</a:t>
            </a: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A1A55-CEB2-A045-8640-B3576C63AEBB}"/>
              </a:ext>
            </a:extLst>
          </p:cNvPr>
          <p:cNvSpPr txBox="1"/>
          <p:nvPr/>
        </p:nvSpPr>
        <p:spPr>
          <a:xfrm>
            <a:off x="2547257" y="5201392"/>
            <a:ext cx="888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OSDI’18.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Deconstructing RDMA-enabled Distributed Transactions: Hybrid is Better!</a:t>
            </a:r>
          </a:p>
        </p:txBody>
      </p:sp>
    </p:spTree>
    <p:extLst>
      <p:ext uri="{BB962C8B-B14F-4D97-AF65-F5344CB8AC3E}">
        <p14:creationId xmlns:p14="http://schemas.microsoft.com/office/powerpoint/2010/main" val="38712605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9BFD-8573-D248-8ECE-100AE11C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before:</a:t>
            </a:r>
            <a:r>
              <a:rPr lang="zh-CN" altLang="en-US" dirty="0"/>
              <a:t> </a:t>
            </a:r>
            <a:r>
              <a:rPr lang="en-US" altLang="zh-CN" dirty="0"/>
              <a:t>preparation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3DCB4-633D-1142-B125-9B4507400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2750"/>
            <a:ext cx="10178322" cy="4839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/>
              <a:t>Extracting a variety of proper merge scenarios from software projects is an important issue. To avoid the severe problem that </a:t>
            </a:r>
            <a:r>
              <a:rPr lang="en-US" sz="2400" i="1" dirty="0">
                <a:solidFill>
                  <a:srgbClr val="FF0000"/>
                </a:solidFill>
              </a:rPr>
              <a:t>manually created cases are biased</a:t>
            </a:r>
            <a:r>
              <a:rPr lang="en-US" sz="2400" i="1" dirty="0"/>
              <a:t>, we prepare our benchmark suite by extracting merge scenarios from </a:t>
            </a:r>
            <a:r>
              <a:rPr lang="en-US" sz="2400" i="1" dirty="0">
                <a:solidFill>
                  <a:srgbClr val="FF0000"/>
                </a:solidFill>
              </a:rPr>
              <a:t>a substantial number </a:t>
            </a:r>
            <a:r>
              <a:rPr lang="en-US" sz="2400" i="1" dirty="0"/>
              <a:t>of open-source projects developed for </a:t>
            </a:r>
            <a:r>
              <a:rPr lang="en-US" sz="2400" i="1" dirty="0">
                <a:solidFill>
                  <a:srgbClr val="FF0000"/>
                </a:solidFill>
              </a:rPr>
              <a:t>real-world applications</a:t>
            </a:r>
            <a:r>
              <a:rPr lang="en-US" sz="2400" i="1" dirty="0"/>
              <a:t>. We describe our merge scenarios extraction method in detail: </a:t>
            </a:r>
          </a:p>
          <a:p>
            <a:pPr marL="0" indent="0">
              <a:buNone/>
            </a:pPr>
            <a:r>
              <a:rPr lang="en-US" sz="2400" i="1" dirty="0"/>
              <a:t>(1) We select </a:t>
            </a:r>
            <a:r>
              <a:rPr lang="en-US" altLang="zh-CN" sz="2400" i="1" dirty="0"/>
              <a:t>…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from </a:t>
            </a:r>
            <a:r>
              <a:rPr lang="en-US" altLang="zh-CN" sz="2400" i="1" dirty="0" err="1">
                <a:solidFill>
                  <a:srgbClr val="FF0000"/>
                </a:solidFill>
              </a:rPr>
              <a:t>Github</a:t>
            </a:r>
            <a:r>
              <a:rPr lang="en-US" altLang="zh-CN" sz="2400" i="1" dirty="0"/>
              <a:t> and analyze their commit histories (git logs).</a:t>
            </a:r>
          </a:p>
          <a:p>
            <a:pPr marL="0" indent="0">
              <a:buNone/>
            </a:pPr>
            <a:r>
              <a:rPr lang="en-US" sz="2400" i="1" dirty="0"/>
              <a:t>(2) Based on the histories, we are able to obtain the merge commits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…</a:t>
            </a:r>
          </a:p>
          <a:p>
            <a:pPr marL="0" indent="0">
              <a:buNone/>
            </a:pPr>
            <a:r>
              <a:rPr lang="en-US" altLang="zh-CN" sz="2400" i="1" dirty="0"/>
              <a:t>(3)</a:t>
            </a:r>
            <a:r>
              <a:rPr lang="zh-CN" alt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Not all </a:t>
            </a:r>
            <a:r>
              <a:rPr lang="en-US" sz="2400" i="1" dirty="0"/>
              <a:t>of these merge commits are </a:t>
            </a:r>
            <a:r>
              <a:rPr lang="en-US" sz="2400" i="1" dirty="0">
                <a:solidFill>
                  <a:srgbClr val="FF0000"/>
                </a:solidFill>
              </a:rPr>
              <a:t>interesting</a:t>
            </a:r>
            <a:r>
              <a:rPr lang="en-US" sz="2400" i="1" dirty="0"/>
              <a:t>. Some of them can be fully merged by the structured merger </a:t>
            </a:r>
            <a:r>
              <a:rPr lang="en-US" sz="2400" i="1" dirty="0" err="1"/>
              <a:t>JDime</a:t>
            </a:r>
            <a:r>
              <a:rPr lang="en-US" sz="2400" i="1" dirty="0"/>
              <a:t>, and thus it is </a:t>
            </a:r>
            <a:r>
              <a:rPr lang="en-US" sz="2400" i="1" dirty="0">
                <a:solidFill>
                  <a:srgbClr val="FF0000"/>
                </a:solidFill>
              </a:rPr>
              <a:t>unnecessary</a:t>
            </a:r>
            <a:r>
              <a:rPr lang="en-US" sz="2400" i="1" dirty="0"/>
              <a:t> to apply our conflict resolution approach on these merge scenarios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…</a:t>
            </a: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A1A55-CEB2-A045-8640-B3576C63AEBB}"/>
              </a:ext>
            </a:extLst>
          </p:cNvPr>
          <p:cNvSpPr txBox="1"/>
          <p:nvPr/>
        </p:nvSpPr>
        <p:spPr>
          <a:xfrm>
            <a:off x="4797631" y="6306338"/>
            <a:ext cx="663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OOPSLA’18.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Conflict Resolution for Structured Merge via Version Space Algebra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2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9BFD-8573-D248-8ECE-100AE11C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before:</a:t>
            </a:r>
            <a:r>
              <a:rPr lang="zh-CN" altLang="en-US" dirty="0"/>
              <a:t> </a:t>
            </a:r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3DCB4-633D-1142-B125-9B4507400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3818641"/>
          </a:xfrm>
        </p:spPr>
        <p:txBody>
          <a:bodyPr>
            <a:noAutofit/>
          </a:bodyPr>
          <a:lstStyle/>
          <a:p>
            <a:r>
              <a:rPr lang="en-US" sz="2400" i="1" dirty="0"/>
              <a:t>Our method of evaluation </a:t>
            </a:r>
            <a:r>
              <a:rPr lang="en-US" sz="2400" b="1" i="1" dirty="0"/>
              <a:t>was twofold</a:t>
            </a:r>
            <a:r>
              <a:rPr lang="en-US" sz="2400" i="1" dirty="0"/>
              <a:t>. </a:t>
            </a:r>
            <a:r>
              <a:rPr lang="en-US" sz="2400" b="1" i="1" dirty="0"/>
              <a:t>First</a:t>
            </a:r>
            <a:r>
              <a:rPr lang="en-US" sz="2400" i="1" dirty="0"/>
              <a:t>, </a:t>
            </a:r>
            <a:r>
              <a:rPr lang="en-US" sz="2400" b="1" i="1" dirty="0"/>
              <a:t>we compared </a:t>
            </a:r>
            <a:r>
              <a:rPr lang="en-US" sz="2400" i="1" dirty="0">
                <a:solidFill>
                  <a:srgbClr val="FF0000"/>
                </a:solidFill>
              </a:rPr>
              <a:t>unstructured</a:t>
            </a:r>
            <a:r>
              <a:rPr lang="en-US" sz="2400" i="1" dirty="0"/>
              <a:t> and </a:t>
            </a:r>
            <a:r>
              <a:rPr lang="en-US" sz="2400" i="1" dirty="0">
                <a:solidFill>
                  <a:srgbClr val="FF0000"/>
                </a:solidFill>
              </a:rPr>
              <a:t>structured</a:t>
            </a:r>
            <a:r>
              <a:rPr lang="en-US" sz="2400" i="1" dirty="0"/>
              <a:t> merge (</a:t>
            </a:r>
            <a:r>
              <a:rPr lang="en-US" sz="2400" i="1" dirty="0">
                <a:solidFill>
                  <a:srgbClr val="FF0000"/>
                </a:solidFill>
              </a:rPr>
              <a:t>with</a:t>
            </a:r>
            <a:r>
              <a:rPr lang="en-US" sz="2400" i="1" dirty="0"/>
              <a:t> and </a:t>
            </a:r>
            <a:r>
              <a:rPr lang="en-US" sz="2400" i="1" dirty="0">
                <a:solidFill>
                  <a:srgbClr val="FF0000"/>
                </a:solidFill>
              </a:rPr>
              <a:t>without auto-tuning</a:t>
            </a:r>
            <a:r>
              <a:rPr lang="en-US" sz="2400" i="1" dirty="0"/>
              <a:t>) </a:t>
            </a:r>
            <a:r>
              <a:rPr lang="en-US" sz="2400" b="1" i="1" dirty="0"/>
              <a:t>with</a:t>
            </a:r>
            <a:r>
              <a:rPr lang="en-US" sz="2400" i="1" dirty="0"/>
              <a:t> regard to </a:t>
            </a:r>
            <a:r>
              <a:rPr lang="en-US" sz="2400" i="1" dirty="0">
                <a:solidFill>
                  <a:srgbClr val="FF0000"/>
                </a:solidFill>
              </a:rPr>
              <a:t>conflict detection</a:t>
            </a:r>
            <a:r>
              <a:rPr lang="en-US" sz="2400" i="1" dirty="0"/>
              <a:t> and </a:t>
            </a:r>
            <a:r>
              <a:rPr lang="en-US" sz="2400" i="1" dirty="0">
                <a:solidFill>
                  <a:srgbClr val="FF0000"/>
                </a:solidFill>
              </a:rPr>
              <a:t>performance</a:t>
            </a:r>
            <a:r>
              <a:rPr lang="en-US" sz="2400" i="1" dirty="0"/>
              <a:t>. </a:t>
            </a:r>
            <a:r>
              <a:rPr lang="en-US" sz="2400" b="1" i="1" dirty="0"/>
              <a:t>Second</a:t>
            </a:r>
            <a:r>
              <a:rPr lang="en-US" sz="2400" i="1" dirty="0"/>
              <a:t>, </a:t>
            </a:r>
            <a:r>
              <a:rPr lang="en-US" sz="2400" b="1" i="1" dirty="0"/>
              <a:t>we analyzed </a:t>
            </a:r>
            <a:r>
              <a:rPr lang="en-US" sz="2400" i="1" dirty="0"/>
              <a:t>a subset of conflicts manually to learn more about the capabilities of unstructured and structured merge. </a:t>
            </a:r>
          </a:p>
          <a:p>
            <a:r>
              <a:rPr lang="en-US" sz="2400" b="1" i="1" dirty="0"/>
              <a:t>Overall</a:t>
            </a:r>
            <a:r>
              <a:rPr lang="en-US" sz="2400" i="1" dirty="0"/>
              <a:t>, </a:t>
            </a:r>
            <a:r>
              <a:rPr lang="en-US" sz="2400" b="1" i="1" dirty="0"/>
              <a:t>we applied </a:t>
            </a:r>
            <a:r>
              <a:rPr lang="en-US" sz="2400" i="1" dirty="0"/>
              <a:t>our merge tool to each of the </a:t>
            </a:r>
            <a:r>
              <a:rPr lang="en-US" sz="2400" i="1" dirty="0">
                <a:solidFill>
                  <a:srgbClr val="FF0000"/>
                </a:solidFill>
              </a:rPr>
              <a:t>434 merge scenarios </a:t>
            </a:r>
            <a:r>
              <a:rPr lang="en-US" sz="2400" i="1" dirty="0"/>
              <a:t>thrice: using unstructured merge, purely structured merge, and structured merge with auto-tuning. For each merge pass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…</a:t>
            </a: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A1A55-CEB2-A045-8640-B3576C63AEBB}"/>
              </a:ext>
            </a:extLst>
          </p:cNvPr>
          <p:cNvSpPr txBox="1"/>
          <p:nvPr/>
        </p:nvSpPr>
        <p:spPr>
          <a:xfrm>
            <a:off x="2547257" y="5201392"/>
            <a:ext cx="888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ASE’15.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Balancing precision and performance in structured merge.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677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2C92-5ABD-D644-8D20-F51E3CE9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Presenting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graphs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Tables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B80788-7088-4740-B335-05C7CBDAC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216135"/>
            <a:ext cx="10179050" cy="23570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C05F1-F35D-674B-B162-F4EBD37C68E5}"/>
              </a:ext>
            </a:extLst>
          </p:cNvPr>
          <p:cNvSpPr txBox="1"/>
          <p:nvPr/>
        </p:nvSpPr>
        <p:spPr>
          <a:xfrm>
            <a:off x="2547257" y="3629596"/>
            <a:ext cx="888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OSDI’18.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Deconstructing RDMA-enabled Distributed Transactions: Hybrid is Better!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C4C8BE-13BB-40CD-BA96-0443DC763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2" t="15859" r="12452" b="51596"/>
          <a:stretch/>
        </p:blipFill>
        <p:spPr>
          <a:xfrm>
            <a:off x="1983971" y="4102433"/>
            <a:ext cx="8224058" cy="2231866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C44D078-34A8-48B0-929E-0FC22321A4D8}"/>
              </a:ext>
            </a:extLst>
          </p:cNvPr>
          <p:cNvSpPr txBox="1"/>
          <p:nvPr/>
        </p:nvSpPr>
        <p:spPr>
          <a:xfrm>
            <a:off x="354677" y="6389485"/>
            <a:ext cx="998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ASE’17.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Renaming and Shifted Code in Structured Merging: Looking Ahead for Precision and Performance.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807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2C92-5ABD-D644-8D20-F51E3CE9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After:</a:t>
            </a:r>
            <a:r>
              <a:rPr lang="zh-CN" altLang="en-US" dirty="0"/>
              <a:t> </a:t>
            </a:r>
            <a:r>
              <a:rPr lang="en-US" altLang="zh-CN" dirty="0"/>
              <a:t>threats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validity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DD25-BF6B-D745-A332-E1616E38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59727"/>
            <a:ext cx="10178322" cy="50090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300" b="1" i="1" dirty="0"/>
              <a:t>Like any </a:t>
            </a:r>
            <a:r>
              <a:rPr lang="en-US" sz="2300" i="1" dirty="0"/>
              <a:t>code analysis tool, the Index Checker only gives guarantees for code that it checks. The guarantee </a:t>
            </a:r>
            <a:r>
              <a:rPr lang="en-US" sz="2300" i="1" dirty="0">
                <a:solidFill>
                  <a:srgbClr val="FF0000"/>
                </a:solidFill>
              </a:rPr>
              <a:t>excludes</a:t>
            </a:r>
            <a:r>
              <a:rPr lang="en-US" sz="2300" i="1" dirty="0"/>
              <a:t> native code, unchecked libraries like the JDK, and dynamically generated code</a:t>
            </a:r>
            <a:r>
              <a:rPr lang="zh-CN" altLang="en-US" sz="2300" i="1" dirty="0"/>
              <a:t> </a:t>
            </a:r>
            <a:r>
              <a:rPr lang="en-US" altLang="zh-CN" sz="2300" i="1" dirty="0"/>
              <a:t>…</a:t>
            </a:r>
          </a:p>
          <a:p>
            <a:pPr>
              <a:lnSpc>
                <a:spcPct val="100000"/>
              </a:lnSpc>
            </a:pPr>
            <a:r>
              <a:rPr lang="en-US" sz="2300" b="1" i="1" dirty="0"/>
              <a:t>Like any </a:t>
            </a:r>
            <a:r>
              <a:rPr lang="en-US" sz="2300" i="1" dirty="0"/>
              <a:t>sound static analysis, the Index Checker </a:t>
            </a:r>
            <a:r>
              <a:rPr lang="en-US" sz="2300" i="1" dirty="0">
                <a:solidFill>
                  <a:srgbClr val="FF0000"/>
                </a:solidFill>
              </a:rPr>
              <a:t>cannot</a:t>
            </a:r>
            <a:r>
              <a:rPr lang="en-US" sz="2300" i="1" dirty="0"/>
              <a:t> verify all correct code and produces some false positive warnings</a:t>
            </a:r>
            <a:r>
              <a:rPr lang="zh-CN" altLang="en-US" sz="2300" i="1" dirty="0"/>
              <a:t> </a:t>
            </a:r>
            <a:r>
              <a:rPr lang="en-US" altLang="zh-CN" sz="2300" i="1" dirty="0"/>
              <a:t>…</a:t>
            </a:r>
          </a:p>
          <a:p>
            <a:pPr>
              <a:lnSpc>
                <a:spcPct val="100000"/>
              </a:lnSpc>
            </a:pPr>
            <a:r>
              <a:rPr lang="en-US" altLang="zh-CN" sz="2300" i="1" dirty="0"/>
              <a:t>Our results, while encouraging, </a:t>
            </a:r>
            <a:r>
              <a:rPr lang="en-US" altLang="zh-CN" sz="2300" i="1" dirty="0">
                <a:solidFill>
                  <a:srgbClr val="FF0000"/>
                </a:solidFill>
              </a:rPr>
              <a:t>may not </a:t>
            </a:r>
            <a:r>
              <a:rPr lang="en-US" altLang="zh-CN" sz="2300" i="1" dirty="0"/>
              <a:t>generalize</a:t>
            </a:r>
            <a:r>
              <a:rPr lang="zh-CN" altLang="en-US" sz="2300" i="1" dirty="0"/>
              <a:t> </a:t>
            </a:r>
            <a:r>
              <a:rPr lang="en-US" altLang="zh-CN" sz="2300" i="1" dirty="0"/>
              <a:t>…</a:t>
            </a:r>
            <a:r>
              <a:rPr lang="zh-CN" altLang="en-US" sz="2300" i="1" dirty="0"/>
              <a:t> </a:t>
            </a:r>
            <a:endParaRPr lang="en-US" altLang="zh-CN" sz="2300" i="1" dirty="0"/>
          </a:p>
          <a:p>
            <a:pPr>
              <a:lnSpc>
                <a:spcPct val="100000"/>
              </a:lnSpc>
            </a:pPr>
            <a:r>
              <a:rPr lang="en-US" altLang="zh-CN" sz="2300" i="1" dirty="0"/>
              <a:t>Our case studies demonstrate the Index Checker’s bug-finding power on </a:t>
            </a:r>
            <a:r>
              <a:rPr lang="en-US" altLang="zh-CN" sz="2300" i="1" dirty="0">
                <a:solidFill>
                  <a:srgbClr val="FF0000"/>
                </a:solidFill>
              </a:rPr>
              <a:t>well-tested</a:t>
            </a:r>
            <a:r>
              <a:rPr lang="en-US" altLang="zh-CN" sz="2300" i="1" dirty="0"/>
              <a:t>, </a:t>
            </a:r>
            <a:r>
              <a:rPr lang="en-US" altLang="zh-CN" sz="2300" i="1" dirty="0">
                <a:solidFill>
                  <a:srgbClr val="FF0000"/>
                </a:solidFill>
              </a:rPr>
              <a:t>deployed</a:t>
            </a:r>
            <a:r>
              <a:rPr lang="en-US" altLang="zh-CN" sz="2300" i="1" dirty="0"/>
              <a:t> code. Our case studies are a </a:t>
            </a:r>
            <a:r>
              <a:rPr lang="en-US" altLang="zh-CN" sz="2300" i="1" dirty="0">
                <a:solidFill>
                  <a:srgbClr val="FF0000"/>
                </a:solidFill>
              </a:rPr>
              <a:t>worst-case scenario</a:t>
            </a:r>
            <a:r>
              <a:rPr lang="en-US" altLang="zh-CN" sz="2300" i="1" dirty="0"/>
              <a:t> for the tool’s usefulness</a:t>
            </a:r>
            <a:r>
              <a:rPr lang="zh-CN" altLang="en-US" sz="2300" i="1" dirty="0"/>
              <a:t> </a:t>
            </a:r>
            <a:r>
              <a:rPr lang="en-US" altLang="zh-CN" sz="2300" i="1" dirty="0"/>
              <a:t>…</a:t>
            </a:r>
          </a:p>
          <a:p>
            <a:pPr>
              <a:lnSpc>
                <a:spcPct val="100000"/>
              </a:lnSpc>
            </a:pPr>
            <a:r>
              <a:rPr lang="en-US" altLang="zh-CN" sz="2300" b="1" i="1" dirty="0"/>
              <a:t>It is possible that </a:t>
            </a:r>
            <a:r>
              <a:rPr lang="en-US" altLang="zh-CN" sz="2300" i="1" dirty="0"/>
              <a:t>our type system or the Index Checker implementation </a:t>
            </a:r>
            <a:r>
              <a:rPr lang="en-US" altLang="zh-CN" sz="2300" i="1" dirty="0">
                <a:solidFill>
                  <a:srgbClr val="FF0000"/>
                </a:solidFill>
              </a:rPr>
              <a:t>might</a:t>
            </a:r>
            <a:r>
              <a:rPr lang="en-US" altLang="zh-CN" sz="2300" i="1" dirty="0"/>
              <a:t> contain errors. We have </a:t>
            </a:r>
            <a:r>
              <a:rPr lang="en-US" altLang="zh-CN" sz="2300" i="1" dirty="0">
                <a:solidFill>
                  <a:srgbClr val="FF0000"/>
                </a:solidFill>
              </a:rPr>
              <a:t>mitigated</a:t>
            </a:r>
            <a:r>
              <a:rPr lang="en-US" altLang="zh-CN" sz="2300" i="1" dirty="0"/>
              <a:t> this danger by having </a:t>
            </a:r>
            <a:r>
              <a:rPr lang="en-US" altLang="zh-CN" sz="2300" i="1" dirty="0">
                <a:solidFill>
                  <a:srgbClr val="FF0000"/>
                </a:solidFill>
              </a:rPr>
              <a:t>multiple</a:t>
            </a:r>
            <a:r>
              <a:rPr lang="en-US" altLang="zh-CN" sz="2300" i="1" dirty="0"/>
              <a:t> authors review </a:t>
            </a:r>
            <a:r>
              <a:rPr lang="en-US" altLang="zh-CN" sz="2300" i="1" dirty="0">
                <a:solidFill>
                  <a:srgbClr val="FF0000"/>
                </a:solidFill>
              </a:rPr>
              <a:t>every</a:t>
            </a:r>
            <a:r>
              <a:rPr lang="en-US" altLang="zh-CN" sz="2300" i="1" dirty="0"/>
              <a:t> type rule and </a:t>
            </a:r>
            <a:r>
              <a:rPr lang="en-US" altLang="zh-CN" sz="2300" i="1" dirty="0">
                <a:solidFill>
                  <a:srgbClr val="FF0000"/>
                </a:solidFill>
              </a:rPr>
              <a:t>every</a:t>
            </a:r>
            <a:r>
              <a:rPr lang="en-US" altLang="zh-CN" sz="2300" i="1" dirty="0"/>
              <a:t> line of code, and with </a:t>
            </a:r>
            <a:r>
              <a:rPr lang="en-US" altLang="zh-CN" sz="2300" i="1" dirty="0">
                <a:solidFill>
                  <a:srgbClr val="FF0000"/>
                </a:solidFill>
              </a:rPr>
              <a:t>a large test suite</a:t>
            </a:r>
            <a:r>
              <a:rPr lang="en-US" altLang="zh-CN" sz="2300" i="1" dirty="0"/>
              <a:t> of 403 test cases and 9,904 lines of test code.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283AD-75BF-644D-9A27-E0E6C93111C7}"/>
              </a:ext>
            </a:extLst>
          </p:cNvPr>
          <p:cNvSpPr txBox="1"/>
          <p:nvPr/>
        </p:nvSpPr>
        <p:spPr>
          <a:xfrm>
            <a:off x="2547257" y="6168743"/>
            <a:ext cx="888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ISSTA’18. Lightweight Verification of Array Indexing.</a:t>
            </a:r>
          </a:p>
        </p:txBody>
      </p:sp>
    </p:spTree>
    <p:extLst>
      <p:ext uri="{BB962C8B-B14F-4D97-AF65-F5344CB8AC3E}">
        <p14:creationId xmlns:p14="http://schemas.microsoft.com/office/powerpoint/2010/main" val="15143485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Related</a:t>
            </a:r>
            <a:r>
              <a:rPr lang="zh-CN" altLang="en-US" sz="5400" dirty="0"/>
              <a:t> </a:t>
            </a:r>
            <a:r>
              <a:rPr lang="en-US" altLang="zh-CN" sz="5400" dirty="0"/>
              <a:t>work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88965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2C92-5ABD-D644-8D20-F51E3CE9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yet</a:t>
            </a:r>
            <a:r>
              <a:rPr lang="zh-CN" altLang="en-US" dirty="0"/>
              <a:t> </a:t>
            </a: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literature</a:t>
            </a:r>
            <a:r>
              <a:rPr lang="zh-CN" altLang="en-US" dirty="0"/>
              <a:t> </a:t>
            </a:r>
            <a:r>
              <a:rPr lang="en-US" altLang="zh-CN" dirty="0"/>
              <a:t>review?</a:t>
            </a:r>
            <a:r>
              <a:rPr lang="zh-CN" altLang="en-US" dirty="0"/>
              <a:t> </a:t>
            </a:r>
            <a:r>
              <a:rPr lang="en-US" altLang="zh-CN" dirty="0"/>
              <a:t>No!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DD25-BF6B-D745-A332-E1616E38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28372"/>
            <a:ext cx="10178322" cy="49111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300" i="1" dirty="0" err="1"/>
              <a:t>SMARTedit</a:t>
            </a:r>
            <a:r>
              <a:rPr lang="en-US" sz="2300" i="1" dirty="0"/>
              <a:t> is a Programming by Demonstration (PBD) system for learning text-editing commands, where</a:t>
            </a:r>
            <a:r>
              <a:rPr lang="zh-CN" altLang="en-US" sz="2300" i="1" dirty="0"/>
              <a:t> </a:t>
            </a:r>
            <a:r>
              <a:rPr lang="en-US" altLang="zh-CN" sz="2300" i="1" dirty="0"/>
              <a:t>…</a:t>
            </a:r>
            <a:r>
              <a:rPr lang="zh-CN" altLang="en-US" sz="2300" i="1" dirty="0"/>
              <a:t> </a:t>
            </a:r>
            <a:r>
              <a:rPr lang="en-US" sz="2300" b="1" i="1" dirty="0"/>
              <a:t>However</a:t>
            </a:r>
            <a:r>
              <a:rPr lang="en-US" sz="2300" i="1" dirty="0"/>
              <a:t>, there are two </a:t>
            </a:r>
            <a:r>
              <a:rPr lang="en-US" sz="2300" i="1" dirty="0">
                <a:solidFill>
                  <a:srgbClr val="FF0000"/>
                </a:solidFill>
              </a:rPr>
              <a:t>significant differences</a:t>
            </a:r>
            <a:r>
              <a:rPr lang="en-US" sz="2300" i="1" dirty="0"/>
              <a:t>: (a) The language of programs considered is </a:t>
            </a:r>
            <a:r>
              <a:rPr lang="en-US" sz="2300" i="1" dirty="0">
                <a:solidFill>
                  <a:srgbClr val="FF0000"/>
                </a:solidFill>
              </a:rPr>
              <a:t>not as expressive as </a:t>
            </a:r>
            <a:r>
              <a:rPr lang="en-US" sz="2300" i="1" dirty="0"/>
              <a:t>required in the spreadsheet setting. </a:t>
            </a:r>
            <a:r>
              <a:rPr lang="en-US" sz="2300" b="1" i="1" dirty="0"/>
              <a:t>In particular</a:t>
            </a:r>
            <a:r>
              <a:rPr lang="en-US" sz="2300" i="1" dirty="0"/>
              <a:t>, it does </a:t>
            </a:r>
            <a:r>
              <a:rPr lang="en-US" sz="2300" i="1" dirty="0">
                <a:solidFill>
                  <a:srgbClr val="FF0000"/>
                </a:solidFill>
              </a:rPr>
              <a:t>not</a:t>
            </a:r>
            <a:r>
              <a:rPr lang="en-US" sz="2300" i="1" dirty="0"/>
              <a:t> </a:t>
            </a:r>
            <a:r>
              <a:rPr lang="en-US" sz="2300" i="1" dirty="0">
                <a:solidFill>
                  <a:srgbClr val="FF0000"/>
                </a:solidFill>
              </a:rPr>
              <a:t>provide support for conditionals</a:t>
            </a:r>
            <a:r>
              <a:rPr lang="en-US" sz="2300" i="1" dirty="0"/>
              <a:t>, which are </a:t>
            </a:r>
            <a:r>
              <a:rPr lang="en-US" sz="2300" i="1" dirty="0">
                <a:solidFill>
                  <a:srgbClr val="FF0000"/>
                </a:solidFill>
              </a:rPr>
              <a:t>very important </a:t>
            </a:r>
            <a:r>
              <a:rPr lang="en-US" sz="2300" i="1" dirty="0"/>
              <a:t>for data cleansing tasks in spreadsheets. Hence, it cannot be applied for the processing required in </a:t>
            </a:r>
            <a:r>
              <a:rPr lang="en-US" sz="2300" i="1" dirty="0">
                <a:solidFill>
                  <a:srgbClr val="FF0000"/>
                </a:solidFill>
              </a:rPr>
              <a:t>Examples 7, 8, 9, 10, 13</a:t>
            </a:r>
            <a:r>
              <a:rPr lang="en-US" sz="2300" i="1" dirty="0"/>
              <a:t>. </a:t>
            </a:r>
            <a:r>
              <a:rPr lang="en-US" sz="2300" b="1" i="1" dirty="0"/>
              <a:t>Also</a:t>
            </a:r>
            <a:r>
              <a:rPr lang="en-US" sz="2300" i="1" dirty="0"/>
              <a:t>, its cursor movement logic is </a:t>
            </a:r>
            <a:r>
              <a:rPr lang="en-US" sz="2300" i="1" dirty="0">
                <a:solidFill>
                  <a:srgbClr val="FF0000"/>
                </a:solidFill>
              </a:rPr>
              <a:t>restricted to positions </a:t>
            </a:r>
            <a:r>
              <a:rPr lang="en-US" sz="2300" i="1" dirty="0">
                <a:solidFill>
                  <a:schemeClr val="tx1"/>
                </a:solidFill>
              </a:rPr>
              <a:t>either before or after </a:t>
            </a:r>
            <a:r>
              <a:rPr lang="en-US" sz="2300" i="1" dirty="0"/>
              <a:t>the k</a:t>
            </a:r>
            <a:r>
              <a:rPr lang="en-US" altLang="zh-CN" sz="2300" i="1" dirty="0"/>
              <a:t>-</a:t>
            </a:r>
            <a:r>
              <a:rPr lang="en-US" sz="2300" i="1" dirty="0" err="1"/>
              <a:t>th</a:t>
            </a:r>
            <a:r>
              <a:rPr lang="en-US" sz="2300" i="1" dirty="0"/>
              <a:t> occurrence of a single token, while scanning from left side. </a:t>
            </a:r>
            <a:r>
              <a:rPr lang="en-US" sz="2300" b="1" i="1" dirty="0"/>
              <a:t>In contrast</a:t>
            </a:r>
            <a:r>
              <a:rPr lang="en-US" sz="2300" i="1" dirty="0"/>
              <a:t>, our position extraction logic is </a:t>
            </a:r>
            <a:r>
              <a:rPr lang="en-US" sz="2300" i="1" dirty="0">
                <a:solidFill>
                  <a:srgbClr val="FF0000"/>
                </a:solidFill>
              </a:rPr>
              <a:t>much more powerful </a:t>
            </a:r>
            <a:r>
              <a:rPr lang="en-US" sz="2300" i="1" dirty="0"/>
              <a:t>in spreadsheets. Hence, it cannot be applied for the processing re- quired in Examples 7, 8, 9, 10, 13. Also, its cursor movement logic is restricted to positions either before or after the kth occurrence of a single token, while scanning from left side. In contrast, our position extraction logic is </a:t>
            </a:r>
            <a:r>
              <a:rPr lang="en-US" sz="2300" i="1" dirty="0">
                <a:solidFill>
                  <a:srgbClr val="FF0000"/>
                </a:solidFill>
              </a:rPr>
              <a:t>much more powerful </a:t>
            </a:r>
            <a:r>
              <a:rPr lang="en-US" altLang="zh-CN" sz="2300" i="1" dirty="0"/>
              <a:t>…</a:t>
            </a:r>
            <a:endParaRPr lang="en-US" sz="2300" i="1" dirty="0"/>
          </a:p>
          <a:p>
            <a:pPr marL="0" indent="0">
              <a:lnSpc>
                <a:spcPct val="100000"/>
              </a:lnSpc>
              <a:buNone/>
            </a:pPr>
            <a:endParaRPr lang="en-US" sz="23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133E1-B04C-0549-A803-73732552B98C}"/>
              </a:ext>
            </a:extLst>
          </p:cNvPr>
          <p:cNvSpPr txBox="1"/>
          <p:nvPr/>
        </p:nvSpPr>
        <p:spPr>
          <a:xfrm>
            <a:off x="2547257" y="6168743"/>
            <a:ext cx="888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POPL’11.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Automating String Processing in Spreadsheets Using Input-Output Examples.</a:t>
            </a:r>
          </a:p>
        </p:txBody>
      </p:sp>
    </p:spTree>
    <p:extLst>
      <p:ext uri="{BB962C8B-B14F-4D97-AF65-F5344CB8AC3E}">
        <p14:creationId xmlns:p14="http://schemas.microsoft.com/office/powerpoint/2010/main" val="1980839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6321-AC3C-1C4A-BB6F-05585A64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purposes</a:t>
            </a:r>
            <a:r>
              <a:rPr lang="zh-CN" altLang="en-US" sz="4800" dirty="0"/>
              <a:t> </a:t>
            </a:r>
            <a:r>
              <a:rPr lang="en-US" altLang="zh-CN" sz="4800" dirty="0"/>
              <a:t>of</a:t>
            </a:r>
            <a:r>
              <a:rPr lang="zh-CN" altLang="en-US" sz="4800" dirty="0"/>
              <a:t> </a:t>
            </a:r>
            <a:r>
              <a:rPr lang="en-US" altLang="zh-CN" sz="4800" dirty="0"/>
              <a:t>related</a:t>
            </a:r>
            <a:r>
              <a:rPr lang="zh-CN" altLang="en-US" sz="4800" dirty="0"/>
              <a:t> </a:t>
            </a:r>
            <a:r>
              <a:rPr lang="en-US" altLang="zh-CN" sz="4800" dirty="0"/>
              <a:t>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2275-7964-B845-8336-9F5E328F2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</a:p>
          <a:p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others,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</a:p>
          <a:p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others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sense.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Also,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cite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8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6321-AC3C-1C4A-BB6F-05585A64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summary:</a:t>
            </a:r>
            <a:r>
              <a:rPr lang="zh-CN" altLang="en-US" sz="4800" dirty="0"/>
              <a:t> </a:t>
            </a:r>
            <a:r>
              <a:rPr lang="en-US" altLang="zh-CN" sz="4800" dirty="0"/>
              <a:t>what</a:t>
            </a:r>
            <a:r>
              <a:rPr lang="zh-CN" altLang="en-US" sz="4800" dirty="0"/>
              <a:t> </a:t>
            </a:r>
            <a:r>
              <a:rPr lang="en-US" altLang="zh-CN" sz="4800" dirty="0"/>
              <a:t>should</a:t>
            </a:r>
            <a:r>
              <a:rPr lang="zh-CN" altLang="en-US" sz="4800" dirty="0"/>
              <a:t> </a:t>
            </a:r>
            <a:r>
              <a:rPr lang="en-US" altLang="zh-CN" sz="4800" dirty="0"/>
              <a:t>we</a:t>
            </a:r>
            <a:r>
              <a:rPr lang="zh-CN" altLang="en-US" sz="4800" dirty="0"/>
              <a:t> </a:t>
            </a:r>
            <a:r>
              <a:rPr lang="en-US" altLang="zh-CN" sz="4800" dirty="0"/>
              <a:t>write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2275-7964-B845-8336-9F5E328F2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topic</a:t>
            </a:r>
          </a:p>
          <a:p>
            <a:r>
              <a:rPr lang="en-US" altLang="zh-CN" dirty="0"/>
              <a:t>Contribution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Approach</a:t>
            </a:r>
          </a:p>
          <a:p>
            <a:r>
              <a:rPr lang="en-US" altLang="zh-CN" dirty="0"/>
              <a:t>Findings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Explanations</a:t>
            </a:r>
          </a:p>
          <a:p>
            <a:r>
              <a:rPr lang="en-US" altLang="zh-CN" dirty="0"/>
              <a:t>Conclusions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short,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b="1" dirty="0"/>
              <a:t>adequate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b="1" dirty="0"/>
              <a:t>solid</a:t>
            </a:r>
            <a:r>
              <a:rPr lang="zh-CN" altLang="en-US" dirty="0"/>
              <a:t> </a:t>
            </a:r>
            <a:r>
              <a:rPr lang="en-US" altLang="zh-CN" dirty="0"/>
              <a:t>evidences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accepted.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599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PART</a:t>
            </a:r>
            <a:r>
              <a:rPr lang="zh-CN" altLang="en-US" sz="5400" dirty="0"/>
              <a:t> </a:t>
            </a:r>
            <a:r>
              <a:rPr lang="en-US" altLang="zh-CN" sz="5400" dirty="0"/>
              <a:t>2:</a:t>
            </a:r>
            <a:r>
              <a:rPr lang="zh-CN" altLang="en-US" sz="5400" dirty="0"/>
              <a:t> </a:t>
            </a:r>
            <a:r>
              <a:rPr lang="en-US" altLang="zh-CN" sz="5400" dirty="0"/>
              <a:t>How</a:t>
            </a:r>
            <a:r>
              <a:rPr lang="zh-CN" altLang="en-US" sz="5400" dirty="0"/>
              <a:t> </a:t>
            </a:r>
            <a:r>
              <a:rPr lang="en-US" altLang="zh-CN" sz="5400" dirty="0"/>
              <a:t>to</a:t>
            </a:r>
            <a:r>
              <a:rPr lang="zh-CN" altLang="en-US" sz="5400" dirty="0"/>
              <a:t> </a:t>
            </a:r>
            <a:r>
              <a:rPr lang="en-US" altLang="zh-CN" sz="5400" dirty="0"/>
              <a:t>write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5694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6E0-BA92-8441-A1DA-FF4EA7DE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FB2B-4A56-F14E-907A-910A341E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/>
              <a:t>Introduction</a:t>
            </a:r>
          </a:p>
          <a:p>
            <a:pPr marL="514350" indent="-514350">
              <a:buAutoNum type="arabicPeriod"/>
            </a:pP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Constraint Logic Programming with </a:t>
            </a:r>
            <a:r>
              <a:rPr lang="en-US" dirty="0" err="1"/>
              <a:t>miniKanren</a:t>
            </a:r>
            <a:r>
              <a:rPr lang="en-US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Neural Guided Constraint Logic Programming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Experiments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Conclusion </a:t>
            </a:r>
          </a:p>
          <a:p>
            <a:pPr marL="514350" indent="-514350">
              <a:buAutoNum type="arabicPeriod"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156FC-8336-4A4B-A9CC-936B0987B649}"/>
              </a:ext>
            </a:extLst>
          </p:cNvPr>
          <p:cNvSpPr txBox="1"/>
          <p:nvPr/>
        </p:nvSpPr>
        <p:spPr>
          <a:xfrm>
            <a:off x="3816927" y="6137061"/>
            <a:ext cx="7613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ICLR’18.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Neural Guided Constraint Logic Programming for Program Synthesis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459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861-08BE-8546-9A09-6212AE19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difficult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writing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476EC-6F60-AB44-96AD-FE6CE611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Verbal</a:t>
            </a:r>
            <a:r>
              <a:rPr lang="zh-CN" altLang="en-US" dirty="0"/>
              <a:t>（</a:t>
            </a:r>
            <a:r>
              <a:rPr lang="ja-JP" altLang="en-US" dirty="0"/>
              <a:t>遣词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ja-JP" dirty="0"/>
              <a:t>Lack of vocabulary</a:t>
            </a:r>
          </a:p>
          <a:p>
            <a:r>
              <a:rPr lang="en-US" altLang="zh-CN" dirty="0"/>
              <a:t>Language organization</a:t>
            </a:r>
            <a:r>
              <a:rPr lang="zh-CN" altLang="en-US" dirty="0"/>
              <a:t>（</a:t>
            </a:r>
            <a:r>
              <a:rPr lang="ja-JP" altLang="en-US" dirty="0"/>
              <a:t>造句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Disfluency: has no “logic”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write logically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89375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0715-A6A8-1D40-A4F9-B2041DE0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Cloze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B38BF-C19F-C144-BEC5-D7D26E07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i="1" dirty="0"/>
              <a:t>The skin of the poison dart frog contains deadly poisons called batrachotoxins. But the (</a:t>
            </a:r>
            <a:r>
              <a:rPr lang="en-US" altLang="zh-CN" sz="2800" i="1" dirty="0" err="1"/>
              <a:t>i</a:t>
            </a:r>
            <a:r>
              <a:rPr lang="en-US" altLang="zh-CN" sz="2800" i="1" dirty="0"/>
              <a:t>)_____ of the toxins has remained an enigma, as the frog does not (ii)_____ them. Now an analysis suggests that the melyrid beetle is the source. Collected beetle specimens all contained batrachotoxins, suggesting that these beetles are (iii)_____ by the frogs.</a:t>
            </a:r>
          </a:p>
          <a:p>
            <a:pPr marL="0" indent="0">
              <a:buNone/>
            </a:pPr>
            <a:r>
              <a:rPr lang="en-US" sz="2800" dirty="0"/>
              <a:t>	A. effect  		B. origin 		C. purpose</a:t>
            </a:r>
          </a:p>
          <a:p>
            <a:pPr marL="0" indent="0">
              <a:buNone/>
            </a:pPr>
            <a:r>
              <a:rPr lang="en-US" sz="2800" dirty="0"/>
              <a:t>	D. pressure 	E. produce 		F. suffer from</a:t>
            </a:r>
          </a:p>
          <a:p>
            <a:pPr marL="0" indent="0">
              <a:buNone/>
            </a:pPr>
            <a:r>
              <a:rPr lang="en-US" sz="2800" dirty="0"/>
              <a:t>	G. eaten 		H. neutralized 	I. poisoned</a:t>
            </a:r>
          </a:p>
        </p:txBody>
      </p:sp>
    </p:spTree>
    <p:extLst>
      <p:ext uri="{BB962C8B-B14F-4D97-AF65-F5344CB8AC3E}">
        <p14:creationId xmlns:p14="http://schemas.microsoft.com/office/powerpoint/2010/main" val="17710427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0715-A6A8-1D40-A4F9-B2041DE0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Cloze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B38BF-C19F-C144-BEC5-D7D26E07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Answer</a:t>
            </a:r>
          </a:p>
          <a:p>
            <a:pPr marL="0" indent="0">
              <a:buNone/>
            </a:pPr>
            <a:r>
              <a:rPr lang="en-US" altLang="zh-CN" sz="2800" i="1" dirty="0"/>
              <a:t>The skin of the poison dart frog contains </a:t>
            </a:r>
            <a:r>
              <a:rPr lang="en-US" altLang="zh-CN" sz="2800" i="1" dirty="0">
                <a:solidFill>
                  <a:srgbClr val="FF0000"/>
                </a:solidFill>
              </a:rPr>
              <a:t>deadly poisons </a:t>
            </a:r>
            <a:r>
              <a:rPr lang="en-US" altLang="zh-CN" sz="2800" i="1" dirty="0"/>
              <a:t>called </a:t>
            </a:r>
            <a:r>
              <a:rPr lang="en-US" altLang="zh-CN" sz="2800" i="1" dirty="0">
                <a:solidFill>
                  <a:srgbClr val="FF0000"/>
                </a:solidFill>
              </a:rPr>
              <a:t>batrachotoxins</a:t>
            </a:r>
            <a:r>
              <a:rPr lang="en-US" altLang="zh-CN" sz="2800" i="1" dirty="0"/>
              <a:t>. </a:t>
            </a:r>
            <a:r>
              <a:rPr lang="en-US" altLang="zh-CN" sz="2800" b="1" i="1" dirty="0"/>
              <a:t>But</a:t>
            </a:r>
            <a:r>
              <a:rPr lang="en-US" altLang="zh-CN" sz="2800" i="1" dirty="0"/>
              <a:t> the (</a:t>
            </a:r>
            <a:r>
              <a:rPr lang="en-US" altLang="zh-CN" sz="2800" i="1" dirty="0" err="1"/>
              <a:t>i</a:t>
            </a:r>
            <a:r>
              <a:rPr lang="en-US" altLang="zh-CN" sz="2800" i="1" dirty="0"/>
              <a:t>)_____ of the toxins has remained an </a:t>
            </a:r>
            <a:r>
              <a:rPr lang="en-US" altLang="zh-CN" sz="2800" i="1" dirty="0">
                <a:solidFill>
                  <a:srgbClr val="FF0000"/>
                </a:solidFill>
              </a:rPr>
              <a:t>enigma</a:t>
            </a:r>
            <a:r>
              <a:rPr lang="en-US" altLang="zh-CN" sz="2800" i="1" dirty="0"/>
              <a:t>, as the frog </a:t>
            </a:r>
            <a:r>
              <a:rPr lang="en-US" altLang="zh-CN" sz="2800" i="1" dirty="0">
                <a:solidFill>
                  <a:srgbClr val="FF0000"/>
                </a:solidFill>
              </a:rPr>
              <a:t>does not </a:t>
            </a:r>
            <a:r>
              <a:rPr lang="en-US" altLang="zh-CN" sz="2800" i="1" dirty="0"/>
              <a:t>(ii)_____ them. </a:t>
            </a:r>
            <a:r>
              <a:rPr lang="en-US" altLang="zh-CN" sz="2800" b="1" i="1" dirty="0"/>
              <a:t>Now</a:t>
            </a:r>
            <a:r>
              <a:rPr lang="en-US" altLang="zh-CN" sz="2800" i="1" dirty="0"/>
              <a:t> an analysis suggests that the </a:t>
            </a:r>
            <a:r>
              <a:rPr lang="en-US" altLang="zh-CN" sz="2800" i="1" dirty="0">
                <a:solidFill>
                  <a:schemeClr val="tx1"/>
                </a:solidFill>
              </a:rPr>
              <a:t>melyrid beetle is </a:t>
            </a:r>
            <a:r>
              <a:rPr lang="en-US" altLang="zh-CN" sz="2800" i="1" dirty="0">
                <a:solidFill>
                  <a:srgbClr val="FF0000"/>
                </a:solidFill>
              </a:rPr>
              <a:t>the source</a:t>
            </a:r>
            <a:r>
              <a:rPr lang="en-US" altLang="zh-CN" sz="2800" i="1" dirty="0"/>
              <a:t>. Collected beetle specimens </a:t>
            </a:r>
            <a:r>
              <a:rPr lang="en-US" altLang="zh-CN" sz="2800" i="1" dirty="0">
                <a:solidFill>
                  <a:srgbClr val="FF0000"/>
                </a:solidFill>
              </a:rPr>
              <a:t>all contained batrachotoxins</a:t>
            </a:r>
            <a:r>
              <a:rPr lang="en-US" altLang="zh-CN" sz="2800" i="1" dirty="0"/>
              <a:t>, </a:t>
            </a:r>
            <a:r>
              <a:rPr lang="en-US" altLang="zh-CN" sz="2800" b="1" i="1" dirty="0"/>
              <a:t>suggesting</a:t>
            </a:r>
            <a:r>
              <a:rPr lang="en-US" altLang="zh-CN" sz="2800" i="1" dirty="0"/>
              <a:t> </a:t>
            </a:r>
            <a:r>
              <a:rPr lang="en-US" altLang="zh-CN" sz="2800" b="1" i="1" dirty="0"/>
              <a:t>that</a:t>
            </a:r>
            <a:r>
              <a:rPr lang="en-US" altLang="zh-CN" sz="2800" i="1" dirty="0"/>
              <a:t> these beetles are (iii)_____ by the frogs.</a:t>
            </a:r>
          </a:p>
          <a:p>
            <a:pPr marL="0" indent="0">
              <a:buNone/>
            </a:pPr>
            <a:r>
              <a:rPr lang="en-US" sz="2800" dirty="0"/>
              <a:t>	A. effect  		</a:t>
            </a:r>
            <a:r>
              <a:rPr lang="en-US" sz="2800" b="1" dirty="0"/>
              <a:t>B. origin </a:t>
            </a:r>
            <a:r>
              <a:rPr lang="en-US" sz="2800" dirty="0"/>
              <a:t>		C. purpose</a:t>
            </a:r>
          </a:p>
          <a:p>
            <a:pPr marL="0" indent="0">
              <a:buNone/>
            </a:pPr>
            <a:r>
              <a:rPr lang="en-US" sz="2800" dirty="0"/>
              <a:t>	D. pressure 	</a:t>
            </a:r>
            <a:r>
              <a:rPr lang="en-US" sz="2800" b="1" dirty="0"/>
              <a:t>E. produce </a:t>
            </a:r>
            <a:r>
              <a:rPr lang="en-US" sz="2800" dirty="0"/>
              <a:t>	F. suffer from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G. eaten </a:t>
            </a:r>
            <a:r>
              <a:rPr lang="en-US" sz="2800" dirty="0"/>
              <a:t>		H. neutralized 	I. poisoned</a:t>
            </a:r>
          </a:p>
        </p:txBody>
      </p:sp>
    </p:spTree>
    <p:extLst>
      <p:ext uri="{BB962C8B-B14F-4D97-AF65-F5344CB8AC3E}">
        <p14:creationId xmlns:p14="http://schemas.microsoft.com/office/powerpoint/2010/main" val="119232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854E-419D-8743-A58F-FD5945A2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LOGICAL means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FA31-AF69-DF4F-B2AB-4E5CC7BD7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Sentences are connected</a:t>
            </a:r>
          </a:p>
          <a:p>
            <a:r>
              <a:rPr lang="en-US" altLang="zh-CN" dirty="0"/>
              <a:t>Conj. (like </a:t>
            </a:r>
            <a:r>
              <a:rPr lang="en-US" altLang="zh-CN" i="1" dirty="0"/>
              <a:t>however</a:t>
            </a:r>
            <a:r>
              <a:rPr lang="en-US" altLang="zh-CN" dirty="0"/>
              <a:t>) indicate “the connection”</a:t>
            </a:r>
          </a:p>
          <a:p>
            <a:r>
              <a:rPr lang="en-US" dirty="0"/>
              <a:t>No “redundant” sentences (deleting them does not change the meaning)</a:t>
            </a:r>
          </a:p>
          <a:p>
            <a:r>
              <a:rPr lang="en-US" dirty="0"/>
              <a:t>Provide sufficient assumptions/premises</a:t>
            </a:r>
          </a:p>
        </p:txBody>
      </p:sp>
    </p:spTree>
    <p:extLst>
      <p:ext uri="{BB962C8B-B14F-4D97-AF65-F5344CB8AC3E}">
        <p14:creationId xmlns:p14="http://schemas.microsoft.com/office/powerpoint/2010/main" val="31710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854E-419D-8743-A58F-FD5945A2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Logical Reasoning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FA31-AF69-DF4F-B2AB-4E5CC7BD7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159726"/>
            <a:ext cx="10375057" cy="5601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i="1" dirty="0"/>
              <a:t>Iridium, a hard, whitish metal similar to platinum, is extremely rare on Earth. Extremely high concentrations of iridium on Earth result from </a:t>
            </a:r>
            <a:r>
              <a:rPr lang="en-US" altLang="zh-CN" sz="2000" i="1" dirty="0">
                <a:solidFill>
                  <a:srgbClr val="FF0000"/>
                </a:solidFill>
              </a:rPr>
              <a:t>only two scenarios</a:t>
            </a:r>
            <a:r>
              <a:rPr lang="en-US" altLang="zh-CN" sz="2000" i="1" dirty="0"/>
              <a:t>: </a:t>
            </a:r>
            <a:r>
              <a:rPr lang="en-US" altLang="zh-CN" sz="2000" i="1" dirty="0">
                <a:solidFill>
                  <a:srgbClr val="FF0000"/>
                </a:solidFill>
              </a:rPr>
              <a:t>massive volcanic eruptions</a:t>
            </a:r>
            <a:r>
              <a:rPr lang="en-US" altLang="zh-CN" sz="2000" i="1" dirty="0"/>
              <a:t> that release iridium from deep within the Earth and </a:t>
            </a:r>
            <a:r>
              <a:rPr lang="en-US" altLang="zh-CN" sz="2000" i="1" dirty="0">
                <a:solidFill>
                  <a:srgbClr val="FF0000"/>
                </a:solidFill>
              </a:rPr>
              <a:t>meteorites</a:t>
            </a:r>
            <a:r>
              <a:rPr lang="en-US" altLang="zh-CN" sz="2000" i="1" dirty="0"/>
              <a:t> that shower down on Earth from space. When scientists found concentrations of iridium 30 times higher than normal in rock stratum from </a:t>
            </a:r>
            <a:r>
              <a:rPr lang="en-US" altLang="zh-CN" sz="2000" i="1" dirty="0">
                <a:solidFill>
                  <a:srgbClr val="FF0000"/>
                </a:solidFill>
              </a:rPr>
              <a:t>65 million years ago</a:t>
            </a:r>
            <a:r>
              <a:rPr lang="en-US" altLang="zh-CN" sz="2000" i="1" dirty="0"/>
              <a:t>, they </a:t>
            </a:r>
            <a:r>
              <a:rPr lang="en-US" altLang="zh-CN" sz="2000" i="1" dirty="0">
                <a:solidFill>
                  <a:srgbClr val="FF0000"/>
                </a:solidFill>
              </a:rPr>
              <a:t>concluded</a:t>
            </a:r>
            <a:r>
              <a:rPr lang="en-US" altLang="zh-CN" sz="2000" i="1" dirty="0"/>
              <a:t> that a </a:t>
            </a:r>
            <a:r>
              <a:rPr lang="en-US" altLang="zh-CN" sz="2000" i="1" dirty="0">
                <a:solidFill>
                  <a:srgbClr val="FF0000"/>
                </a:solidFill>
              </a:rPr>
              <a:t>massive meteor </a:t>
            </a:r>
            <a:r>
              <a:rPr lang="en-US" altLang="zh-CN" sz="2000" i="1" dirty="0"/>
              <a:t>or </a:t>
            </a:r>
            <a:r>
              <a:rPr lang="en-US" altLang="zh-CN" sz="2000" i="1" dirty="0">
                <a:solidFill>
                  <a:srgbClr val="FF0000"/>
                </a:solidFill>
              </a:rPr>
              <a:t>comet</a:t>
            </a:r>
            <a:r>
              <a:rPr lang="en-US" altLang="zh-CN" sz="2000" i="1" dirty="0"/>
              <a:t> hit the Earth and </a:t>
            </a:r>
            <a:r>
              <a:rPr lang="en-US" altLang="zh-CN" sz="2000" i="1" dirty="0">
                <a:solidFill>
                  <a:srgbClr val="FF0000"/>
                </a:solidFill>
              </a:rPr>
              <a:t>caused</a:t>
            </a:r>
            <a:r>
              <a:rPr lang="en-US" altLang="zh-CN" sz="2000" i="1" dirty="0"/>
              <a:t> the </a:t>
            </a:r>
            <a:r>
              <a:rPr lang="en-US" altLang="zh-CN" sz="2000" i="1" dirty="0">
                <a:solidFill>
                  <a:srgbClr val="FF0000"/>
                </a:solidFill>
              </a:rPr>
              <a:t>massive extinction of the dinosaurs</a:t>
            </a:r>
            <a:r>
              <a:rPr lang="en-US" altLang="zh-CN" sz="2000" i="1" dirty="0"/>
              <a:t>.</a:t>
            </a:r>
          </a:p>
          <a:p>
            <a:pPr marL="0" indent="0">
              <a:buNone/>
            </a:pPr>
            <a:r>
              <a:rPr lang="en-US" altLang="zh-CN" sz="2000" b="1" dirty="0"/>
              <a:t>Which of the following, if true, most strongly supports the scientist’s conclusion?</a:t>
            </a:r>
          </a:p>
          <a:p>
            <a:pPr marL="0" indent="0">
              <a:buNone/>
            </a:pPr>
            <a:r>
              <a:rPr lang="en-US" altLang="zh-CN" sz="2000" dirty="0"/>
              <a:t>A. Volcanoes massive enough to generate high concentrations of iridium are very rare.</a:t>
            </a:r>
          </a:p>
          <a:p>
            <a:pPr marL="0" indent="0">
              <a:buNone/>
            </a:pPr>
            <a:r>
              <a:rPr lang="en-US" altLang="zh-CN" sz="2000" dirty="0"/>
              <a:t>B. Massive volcanic eruptions occurred frequently 80 million years ago.</a:t>
            </a:r>
          </a:p>
          <a:p>
            <a:pPr marL="0" indent="0">
              <a:buNone/>
            </a:pPr>
            <a:r>
              <a:rPr lang="en-US" altLang="zh-CN" sz="2000" dirty="0"/>
              <a:t>C. Most scientists support the hypothesis that a cosmic impact wiped out the dinosaurs.</a:t>
            </a:r>
          </a:p>
          <a:p>
            <a:pPr marL="0" indent="0">
              <a:buNone/>
            </a:pPr>
            <a:r>
              <a:rPr lang="en-US" altLang="zh-CN" sz="2000" dirty="0"/>
              <a:t>D. The massive extinction that occurred 70 million years ago killed not only the dinosaurs but also 70 percent of all life on Earth.</a:t>
            </a:r>
          </a:p>
          <a:p>
            <a:pPr marL="0" indent="0">
              <a:buNone/>
            </a:pPr>
            <a:r>
              <a:rPr lang="en-US" altLang="zh-CN" sz="2000" dirty="0"/>
              <a:t>E. A comet struck the earth some 120 million years ago, but no widespread extinction occurred.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227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854E-419D-8743-A58F-FD5945A2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Logical Reasoning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FA31-AF69-DF4F-B2AB-4E5CC7BD7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159726"/>
            <a:ext cx="10375057" cy="5601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i="1" dirty="0"/>
              <a:t>Iridium, a hard, whitish metal similar to platinum, is extremely rare on Earth. Extremely high concentrations of iridium on Earth result from </a:t>
            </a:r>
            <a:r>
              <a:rPr lang="en-US" altLang="zh-CN" sz="2000" i="1" dirty="0">
                <a:solidFill>
                  <a:srgbClr val="FF0000"/>
                </a:solidFill>
              </a:rPr>
              <a:t>only two scenarios</a:t>
            </a:r>
            <a:r>
              <a:rPr lang="en-US" altLang="zh-CN" sz="2000" i="1" dirty="0"/>
              <a:t>: </a:t>
            </a:r>
            <a:r>
              <a:rPr lang="en-US" altLang="zh-CN" sz="2000" i="1" dirty="0">
                <a:solidFill>
                  <a:srgbClr val="FF0000"/>
                </a:solidFill>
              </a:rPr>
              <a:t>massive volcanic eruptions</a:t>
            </a:r>
            <a:r>
              <a:rPr lang="en-US" altLang="zh-CN" sz="2000" i="1" dirty="0"/>
              <a:t> that release iridium from deep within the Earth and </a:t>
            </a:r>
            <a:r>
              <a:rPr lang="en-US" altLang="zh-CN" sz="2000" i="1" dirty="0">
                <a:solidFill>
                  <a:srgbClr val="FF0000"/>
                </a:solidFill>
              </a:rPr>
              <a:t>meteorites</a:t>
            </a:r>
            <a:r>
              <a:rPr lang="en-US" altLang="zh-CN" sz="2000" i="1" dirty="0"/>
              <a:t> that shower down on Earth from space. When scientists found concentrations of iridium 30 times higher than normal in rock stratum from </a:t>
            </a:r>
            <a:r>
              <a:rPr lang="en-US" altLang="zh-CN" sz="2000" i="1" dirty="0">
                <a:solidFill>
                  <a:srgbClr val="FF0000"/>
                </a:solidFill>
              </a:rPr>
              <a:t>65 million years ago</a:t>
            </a:r>
            <a:r>
              <a:rPr lang="en-US" altLang="zh-CN" sz="2000" i="1" dirty="0"/>
              <a:t>, they </a:t>
            </a:r>
            <a:r>
              <a:rPr lang="en-US" altLang="zh-CN" sz="2000" i="1" dirty="0">
                <a:solidFill>
                  <a:srgbClr val="FF0000"/>
                </a:solidFill>
              </a:rPr>
              <a:t>concluded</a:t>
            </a:r>
            <a:r>
              <a:rPr lang="en-US" altLang="zh-CN" sz="2000" i="1" dirty="0"/>
              <a:t> that a </a:t>
            </a:r>
            <a:r>
              <a:rPr lang="en-US" altLang="zh-CN" sz="2000" i="1" dirty="0">
                <a:solidFill>
                  <a:srgbClr val="FF0000"/>
                </a:solidFill>
              </a:rPr>
              <a:t>massive meteor </a:t>
            </a:r>
            <a:r>
              <a:rPr lang="en-US" altLang="zh-CN" sz="2000" i="1" dirty="0"/>
              <a:t>or </a:t>
            </a:r>
            <a:r>
              <a:rPr lang="en-US" altLang="zh-CN" sz="2000" i="1" dirty="0">
                <a:solidFill>
                  <a:srgbClr val="FF0000"/>
                </a:solidFill>
              </a:rPr>
              <a:t>comet</a:t>
            </a:r>
            <a:r>
              <a:rPr lang="en-US" altLang="zh-CN" sz="2000" i="1" dirty="0"/>
              <a:t> hit the Earth and </a:t>
            </a:r>
            <a:r>
              <a:rPr lang="en-US" altLang="zh-CN" sz="2000" i="1" dirty="0">
                <a:solidFill>
                  <a:srgbClr val="FF0000"/>
                </a:solidFill>
              </a:rPr>
              <a:t>caused</a:t>
            </a:r>
            <a:r>
              <a:rPr lang="en-US" altLang="zh-CN" sz="2000" i="1" dirty="0"/>
              <a:t> the </a:t>
            </a:r>
            <a:r>
              <a:rPr lang="en-US" altLang="zh-CN" sz="2000" i="1" dirty="0">
                <a:solidFill>
                  <a:srgbClr val="FF0000"/>
                </a:solidFill>
              </a:rPr>
              <a:t>massive extinction of the dinosaurs</a:t>
            </a:r>
            <a:r>
              <a:rPr lang="en-US" altLang="zh-CN" sz="2000" i="1" dirty="0"/>
              <a:t>.</a:t>
            </a:r>
          </a:p>
          <a:p>
            <a:pPr marL="0" indent="0">
              <a:buNone/>
            </a:pPr>
            <a:r>
              <a:rPr lang="en-US" altLang="zh-CN" sz="2000" b="1" dirty="0"/>
              <a:t>Which of the following, if true, most strongly supports the scientist’s conclusion?</a:t>
            </a:r>
          </a:p>
          <a:p>
            <a:pPr marL="0" indent="0">
              <a:buNone/>
            </a:pPr>
            <a:r>
              <a:rPr lang="en-US" altLang="zh-CN" sz="2000" dirty="0"/>
              <a:t>A. Volcanoes massive enough to generate high concentrations of iridium are very rare.</a:t>
            </a:r>
          </a:p>
          <a:p>
            <a:pPr marL="0" indent="0">
              <a:buNone/>
            </a:pPr>
            <a:r>
              <a:rPr lang="en-US" altLang="zh-CN" sz="2000" b="1" dirty="0"/>
              <a:t>B. Massive volcanic eruptions occurred frequently 80 million years ago.</a:t>
            </a:r>
          </a:p>
          <a:p>
            <a:pPr marL="0" indent="0">
              <a:buNone/>
            </a:pPr>
            <a:r>
              <a:rPr lang="en-US" altLang="zh-CN" sz="2000" dirty="0"/>
              <a:t>C. Most scientists support the hypothesis that a cosmic impact wiped out the dinosaurs.</a:t>
            </a:r>
          </a:p>
          <a:p>
            <a:pPr marL="0" indent="0">
              <a:buNone/>
            </a:pPr>
            <a:r>
              <a:rPr lang="en-US" altLang="zh-CN" sz="2000" dirty="0"/>
              <a:t>D. The massive extinction that occurred 70 million years ago killed not only the dinosaurs but also 70 percent of all life on Earth.</a:t>
            </a:r>
          </a:p>
          <a:p>
            <a:pPr marL="0" indent="0">
              <a:buNone/>
            </a:pPr>
            <a:r>
              <a:rPr lang="en-US" altLang="zh-CN" sz="2000" dirty="0"/>
              <a:t>E. A comet struck the earth some 120 million years ago, but no widespread extinction occurred.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23243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Enlarge vocabulary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976183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854E-419D-8743-A58F-FD5945A2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English</a:t>
            </a:r>
            <a:r>
              <a:rPr lang="zh-CN" altLang="en-US" dirty="0"/>
              <a:t> </a:t>
            </a:r>
            <a:r>
              <a:rPr lang="en-US" altLang="zh-CN" dirty="0"/>
              <a:t>words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difficult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B3B287-B963-4B46-86DB-2DA4349F8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5" y="1299351"/>
            <a:ext cx="4764244" cy="4750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60CED-C9C4-4135-B9A8-5CBE73B9F589}"/>
              </a:ext>
            </a:extLst>
          </p:cNvPr>
          <p:cNvSpPr txBox="1"/>
          <p:nvPr/>
        </p:nvSpPr>
        <p:spPr>
          <a:xfrm>
            <a:off x="1251678" y="6246287"/>
            <a:ext cx="871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latin typeface="Arial Narrow" panose="020B0604020202020204" pitchFamily="34" charset="0"/>
              </a:rPr>
              <a:t>https://en.wikipedia.org/wiki/List_of_English_words_of_French_origin#/media/File:Origins_of_English_PieChart.svg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471C5E-EA1C-4DD8-8BB4-7380C6080112}"/>
              </a:ext>
            </a:extLst>
          </p:cNvPr>
          <p:cNvSpPr txBox="1">
            <a:spLocks/>
          </p:cNvSpPr>
          <p:nvPr/>
        </p:nvSpPr>
        <p:spPr>
          <a:xfrm>
            <a:off x="6921305" y="2145645"/>
            <a:ext cx="4066734" cy="2829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Germanic: </a:t>
            </a:r>
            <a:r>
              <a:rPr lang="en-US" altLang="zh-CN" sz="3600" b="1" dirty="0">
                <a:latin typeface="Arial" charset="0"/>
                <a:ea typeface="Arial" charset="0"/>
                <a:cs typeface="Arial" charset="0"/>
              </a:rPr>
              <a:t>26%</a:t>
            </a:r>
            <a:endParaRPr lang="en-US" altLang="zh-CN" sz="320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3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Romanic: </a:t>
            </a:r>
            <a:r>
              <a:rPr lang="en-US" altLang="zh-CN" sz="4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58%</a:t>
            </a:r>
            <a:endParaRPr lang="en-US" altLang="zh-CN" sz="32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Greek: 6%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120E25B-C18B-463E-B5DE-A4B49CA52686}"/>
              </a:ext>
            </a:extLst>
          </p:cNvPr>
          <p:cNvSpPr/>
          <p:nvPr/>
        </p:nvSpPr>
        <p:spPr>
          <a:xfrm>
            <a:off x="6921305" y="1622425"/>
            <a:ext cx="297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  <a:r>
              <a:rPr lang="zh-CN" altLang="en-US" sz="2800" b="1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14305799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F5A99-0675-44C4-AF4F-65E11575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Vocabulary Inconsistency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D23B60-CF63-45F2-AC99-86419FB4C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ea typeface="Arial" charset="0"/>
              </a:rPr>
              <a:t>water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>
                <a:solidFill>
                  <a:srgbClr val="4372C4"/>
                </a:solidFill>
                <a:ea typeface="Arial" charset="0"/>
              </a:rPr>
              <a:t>aquarium </a:t>
            </a:r>
            <a:r>
              <a:rPr lang="en-US" altLang="zh-CN" sz="3200" dirty="0">
                <a:ea typeface="Arial" charset="0"/>
              </a:rPr>
              <a:t>		</a:t>
            </a:r>
            <a:endParaRPr lang="en-US" altLang="zh-CN" sz="3200" dirty="0">
              <a:solidFill>
                <a:srgbClr val="4372C4"/>
              </a:solidFill>
              <a:ea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ea typeface="Arial" charset="0"/>
              </a:rPr>
              <a:t>year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solidFill>
                  <a:srgbClr val="4372C4"/>
                </a:solidFill>
              </a:rPr>
              <a:t>annual</a:t>
            </a:r>
            <a:r>
              <a:rPr lang="en-US" altLang="zh-CN" sz="3200" dirty="0">
                <a:ea typeface="Arial" charset="0"/>
              </a:rPr>
              <a:t>	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ea typeface="Arial" charset="0"/>
              </a:rPr>
              <a:t>hand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>
                <a:solidFill>
                  <a:srgbClr val="4372C4"/>
                </a:solidFill>
                <a:ea typeface="Arial" charset="0"/>
              </a:rPr>
              <a:t>manual</a:t>
            </a:r>
            <a:r>
              <a:rPr lang="en-US" altLang="zh-CN" sz="3200" dirty="0">
                <a:ea typeface="Arial" charset="0"/>
              </a:rPr>
              <a:t>	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ea typeface="Arial" charset="0"/>
              </a:rPr>
              <a:t>moon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>
                <a:solidFill>
                  <a:srgbClr val="4372C4"/>
                </a:solidFill>
                <a:ea typeface="Arial" charset="0"/>
              </a:rPr>
              <a:t>lunar</a:t>
            </a:r>
            <a:r>
              <a:rPr lang="en-US" altLang="zh-CN" sz="3200" dirty="0">
                <a:ea typeface="Arial" charset="0"/>
              </a:rPr>
              <a:t>			</a:t>
            </a:r>
            <a:endParaRPr lang="en-US" altLang="zh-CN" sz="3200" dirty="0">
              <a:solidFill>
                <a:srgbClr val="4372C4"/>
              </a:solidFill>
              <a:ea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ea typeface="Arial" charset="0"/>
              </a:rPr>
              <a:t>food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>
                <a:solidFill>
                  <a:srgbClr val="4372C4"/>
                </a:solidFill>
                <a:ea typeface="Arial" charset="0"/>
              </a:rPr>
              <a:t>alimentary</a:t>
            </a:r>
            <a:r>
              <a:rPr lang="en-US" altLang="zh-CN" sz="3200" dirty="0">
                <a:ea typeface="Arial" charset="0"/>
              </a:rPr>
              <a:t>		</a:t>
            </a:r>
            <a:endParaRPr lang="en-US" altLang="zh-CN" sz="3200" dirty="0">
              <a:solidFill>
                <a:srgbClr val="4372C4"/>
              </a:solidFill>
              <a:ea typeface="Arial" charset="0"/>
            </a:endParaRPr>
          </a:p>
          <a:p>
            <a:pPr marL="0" indent="0">
              <a:buNone/>
            </a:pP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9028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6E0-BA92-8441-A1DA-FF4EA7DE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FB2B-4A56-F14E-907A-910A341E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altLang="zh-CN" dirty="0"/>
              <a:t>Introduction</a:t>
            </a:r>
          </a:p>
          <a:p>
            <a:pPr marL="514350" indent="-514350">
              <a:buAutoNum type="arabicPeriod"/>
            </a:pPr>
            <a:r>
              <a:rPr lang="en-US" altLang="zh-CN" dirty="0"/>
              <a:t>Background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Execution Framework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 Primitive-level Performance Analysis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 Phase-by-phase Performance Analysis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Fast Transactions using Hybrid Schemes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Other RDMA NICs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Discussion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Related Work </a:t>
            </a:r>
          </a:p>
          <a:p>
            <a:pPr marL="514350" indent="-514350">
              <a:buAutoNum type="arabicPeriod"/>
            </a:pPr>
            <a:r>
              <a:rPr lang="en-US" altLang="zh-CN" dirty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156FC-8336-4A4B-A9CC-936B0987B649}"/>
              </a:ext>
            </a:extLst>
          </p:cNvPr>
          <p:cNvSpPr txBox="1"/>
          <p:nvPr/>
        </p:nvSpPr>
        <p:spPr>
          <a:xfrm>
            <a:off x="2547257" y="6137061"/>
            <a:ext cx="888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OSDI’18.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Deconstructing RDMA-enabled Distributed Transactions: Hybrid is Better!</a:t>
            </a:r>
          </a:p>
        </p:txBody>
      </p:sp>
    </p:spTree>
    <p:extLst>
      <p:ext uri="{BB962C8B-B14F-4D97-AF65-F5344CB8AC3E}">
        <p14:creationId xmlns:p14="http://schemas.microsoft.com/office/powerpoint/2010/main" val="9167593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F5A99-0675-44C4-AF4F-65E11575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Vocabulary Inconsistency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D23B60-CF63-45F2-AC99-86419FB4C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ea typeface="Arial" charset="0"/>
              </a:rPr>
              <a:t>water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>
                <a:solidFill>
                  <a:srgbClr val="4372C4"/>
                </a:solidFill>
                <a:ea typeface="Arial" charset="0"/>
              </a:rPr>
              <a:t>aquarium </a:t>
            </a:r>
            <a:r>
              <a:rPr lang="en-US" altLang="zh-CN" sz="3200" dirty="0">
                <a:ea typeface="Arial" charset="0"/>
              </a:rPr>
              <a:t>		</a:t>
            </a:r>
            <a:r>
              <a:rPr lang="en-US" altLang="zh-CN" sz="3200" i="1" dirty="0">
                <a:ea typeface="Arial" charset="0"/>
              </a:rPr>
              <a:t>la. </a:t>
            </a:r>
            <a:r>
              <a:rPr lang="en-US" altLang="zh-CN" sz="3200" dirty="0">
                <a:ea typeface="Arial" charset="0"/>
              </a:rPr>
              <a:t>aqua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>
                <a:solidFill>
                  <a:srgbClr val="4372C4"/>
                </a:solidFill>
                <a:ea typeface="Arial" charset="0"/>
              </a:rPr>
              <a:t>aquarium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ea typeface="Arial" charset="0"/>
              </a:rPr>
              <a:t>year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solidFill>
                  <a:srgbClr val="4372C4"/>
                </a:solidFill>
              </a:rPr>
              <a:t>annual </a:t>
            </a:r>
            <a:r>
              <a:rPr lang="en-US" altLang="zh-CN" sz="3200" dirty="0">
                <a:ea typeface="Arial" charset="0"/>
              </a:rPr>
              <a:t>		</a:t>
            </a:r>
            <a:r>
              <a:rPr lang="en-US" altLang="zh-CN" sz="3200" i="1" dirty="0">
                <a:ea typeface="Arial" charset="0"/>
              </a:rPr>
              <a:t>la. </a:t>
            </a:r>
            <a:r>
              <a:rPr lang="en-US" altLang="zh-CN" sz="3200" dirty="0" err="1">
                <a:ea typeface="Arial" charset="0"/>
              </a:rPr>
              <a:t>annus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la-Latn" altLang="zh-CN" sz="3200" dirty="0">
                <a:ea typeface="Arial" charset="0"/>
              </a:rPr>
              <a:t> </a:t>
            </a:r>
            <a:r>
              <a:rPr lang="la-Latn" altLang="zh-CN" sz="3200" dirty="0">
                <a:solidFill>
                  <a:srgbClr val="4372C4"/>
                </a:solidFill>
                <a:ea typeface="Arial" charset="0"/>
              </a:rPr>
              <a:t>annālis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ea typeface="Arial" charset="0"/>
              </a:rPr>
              <a:t>hand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>
                <a:solidFill>
                  <a:srgbClr val="4372C4"/>
                </a:solidFill>
                <a:ea typeface="Arial" charset="0"/>
              </a:rPr>
              <a:t>manual</a:t>
            </a:r>
            <a:r>
              <a:rPr lang="en-US" altLang="zh-CN" sz="3200" dirty="0">
                <a:ea typeface="Arial" charset="0"/>
              </a:rPr>
              <a:t>		</a:t>
            </a:r>
            <a:r>
              <a:rPr lang="en-US" altLang="zh-CN" sz="3200" i="1" dirty="0">
                <a:ea typeface="Arial" charset="0"/>
              </a:rPr>
              <a:t>la. </a:t>
            </a:r>
            <a:r>
              <a:rPr lang="en-US" altLang="zh-CN" sz="3200" dirty="0" err="1">
                <a:ea typeface="Arial" charset="0"/>
              </a:rPr>
              <a:t>manus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 err="1">
                <a:solidFill>
                  <a:srgbClr val="4372C4"/>
                </a:solidFill>
                <a:ea typeface="Arial" charset="0"/>
              </a:rPr>
              <a:t>manuālis</a:t>
            </a:r>
            <a:endParaRPr lang="en-US" altLang="zh-CN" sz="3200" dirty="0">
              <a:solidFill>
                <a:srgbClr val="4372C4"/>
              </a:solidFill>
              <a:ea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ea typeface="Arial" charset="0"/>
              </a:rPr>
              <a:t>moon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>
                <a:solidFill>
                  <a:srgbClr val="4372C4"/>
                </a:solidFill>
                <a:ea typeface="Arial" charset="0"/>
              </a:rPr>
              <a:t>lunar</a:t>
            </a:r>
            <a:r>
              <a:rPr lang="en-US" altLang="zh-CN" sz="3200" dirty="0">
                <a:ea typeface="Arial" charset="0"/>
              </a:rPr>
              <a:t>			</a:t>
            </a:r>
            <a:r>
              <a:rPr lang="en-US" altLang="zh-CN" sz="3200" i="1" dirty="0">
                <a:ea typeface="Arial" charset="0"/>
              </a:rPr>
              <a:t>la.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 err="1">
                <a:ea typeface="Arial" charset="0"/>
              </a:rPr>
              <a:t>lūna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 err="1">
                <a:solidFill>
                  <a:srgbClr val="4372C4"/>
                </a:solidFill>
                <a:ea typeface="Arial" charset="0"/>
              </a:rPr>
              <a:t>lūnāris</a:t>
            </a:r>
            <a:endParaRPr lang="en-US" altLang="zh-CN" sz="3200" dirty="0">
              <a:solidFill>
                <a:srgbClr val="4372C4"/>
              </a:solidFill>
              <a:ea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ea typeface="Arial" charset="0"/>
              </a:rPr>
              <a:t>food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>
                <a:solidFill>
                  <a:srgbClr val="4372C4"/>
                </a:solidFill>
                <a:ea typeface="Arial" charset="0"/>
              </a:rPr>
              <a:t>alimentary</a:t>
            </a:r>
            <a:r>
              <a:rPr lang="en-US" altLang="zh-CN" sz="3200" dirty="0">
                <a:ea typeface="Arial" charset="0"/>
              </a:rPr>
              <a:t>		</a:t>
            </a:r>
            <a:r>
              <a:rPr lang="en-US" altLang="zh-CN" sz="3200" i="1" dirty="0">
                <a:ea typeface="Arial" charset="0"/>
              </a:rPr>
              <a:t>la.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 err="1">
                <a:ea typeface="Arial" charset="0"/>
              </a:rPr>
              <a:t>alimentum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mr-IN" altLang="zh-CN" sz="3200" dirty="0">
                <a:ea typeface="Arial" charset="0"/>
                <a:cs typeface="Arial" charset="0"/>
              </a:rPr>
              <a:t>–</a:t>
            </a:r>
            <a:r>
              <a:rPr lang="en-US" altLang="zh-CN" sz="3200" dirty="0">
                <a:ea typeface="Arial" charset="0"/>
              </a:rPr>
              <a:t> </a:t>
            </a:r>
            <a:r>
              <a:rPr lang="en-US" altLang="zh-CN" sz="3200" dirty="0" err="1">
                <a:solidFill>
                  <a:srgbClr val="4372C4"/>
                </a:solidFill>
                <a:ea typeface="Arial" charset="0"/>
              </a:rPr>
              <a:t>alimentārius</a:t>
            </a:r>
            <a:endParaRPr lang="en-US" altLang="zh-CN" sz="3200" dirty="0">
              <a:solidFill>
                <a:srgbClr val="4372C4"/>
              </a:solidFill>
              <a:ea typeface="Arial" charset="0"/>
            </a:endParaRPr>
          </a:p>
          <a:p>
            <a:pPr marL="0" indent="0">
              <a:buNone/>
            </a:pP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794967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EF121-AB41-407C-8F86-D1A4B111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 Joke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769465-4ED9-4E2D-A9D6-574E1B2FD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726574"/>
            <a:ext cx="10178322" cy="28623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UML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Unified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Modeling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Language--</a:t>
            </a:r>
          </a:p>
          <a:p>
            <a:pPr marL="0" indent="0" algn="ctr">
              <a:buNone/>
            </a:pP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it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United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Modeling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Language,</a:t>
            </a:r>
          </a:p>
          <a:p>
            <a:pPr marL="0" indent="0" algn="ctr">
              <a:buNone/>
            </a:pP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just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like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United</a:t>
            </a:r>
            <a:r>
              <a:rPr lang="zh-CN" altLang="en-US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States.</a:t>
            </a:r>
          </a:p>
        </p:txBody>
      </p:sp>
    </p:spTree>
    <p:extLst>
      <p:ext uri="{BB962C8B-B14F-4D97-AF65-F5344CB8AC3E}">
        <p14:creationId xmlns:p14="http://schemas.microsoft.com/office/powerpoint/2010/main" val="41569604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748DF6-5891-47EF-A27A-7B30B585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French-originated Words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7CFC87-BD2E-467A-A123-259E3439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505" y="1244205"/>
            <a:ext cx="5696989" cy="50928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naive		</a:t>
            </a:r>
            <a:r>
              <a:rPr lang="en-US" altLang="zh-CN" sz="2800" i="1" dirty="0" err="1">
                <a:latin typeface="Arial" charset="0"/>
                <a:ea typeface="Arial" charset="0"/>
                <a:cs typeface="Arial" charset="0"/>
              </a:rPr>
              <a:t>fr.</a:t>
            </a:r>
            <a:r>
              <a:rPr lang="zh-CN" altLang="en-US" sz="2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naïve</a:t>
            </a:r>
          </a:p>
          <a:p>
            <a:pPr>
              <a:spcBef>
                <a:spcPts val="0"/>
              </a:spcBef>
            </a:pP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cafe</a:t>
            </a:r>
            <a:r>
              <a:rPr lang="zh-CN" alt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altLang="zh-CN" sz="2800" i="1" dirty="0" err="1">
                <a:latin typeface="Arial" charset="0"/>
                <a:ea typeface="Arial" charset="0"/>
                <a:cs typeface="Arial" charset="0"/>
              </a:rPr>
              <a:t>fr.</a:t>
            </a:r>
            <a:r>
              <a:rPr lang="zh-CN" altLang="en-US" sz="2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café</a:t>
            </a:r>
          </a:p>
          <a:p>
            <a:pPr>
              <a:spcBef>
                <a:spcPts val="0"/>
              </a:spcBef>
            </a:pP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resume		</a:t>
            </a:r>
            <a:r>
              <a:rPr lang="en-US" altLang="zh-CN" sz="2800" i="1" dirty="0" err="1">
                <a:latin typeface="Arial" charset="0"/>
                <a:ea typeface="Arial" charset="0"/>
                <a:cs typeface="Arial" charset="0"/>
              </a:rPr>
              <a:t>fr.</a:t>
            </a:r>
            <a:r>
              <a:rPr lang="zh-CN" altLang="en-US" sz="2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résumé</a:t>
            </a:r>
          </a:p>
          <a:p>
            <a:pPr>
              <a:spcBef>
                <a:spcPts val="0"/>
              </a:spcBef>
            </a:pP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garage		</a:t>
            </a:r>
            <a:r>
              <a:rPr lang="en-US" altLang="zh-CN" sz="2800" i="1" dirty="0" err="1">
                <a:latin typeface="Arial" charset="0"/>
                <a:ea typeface="Arial" charset="0"/>
                <a:cs typeface="Arial" charset="0"/>
              </a:rPr>
              <a:t>fr.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 garage</a:t>
            </a:r>
          </a:p>
          <a:p>
            <a:pPr>
              <a:spcBef>
                <a:spcPts val="0"/>
              </a:spcBef>
            </a:pP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stage		</a:t>
            </a:r>
            <a:r>
              <a:rPr lang="en-US" altLang="zh-CN" sz="2800" i="1" dirty="0" err="1">
                <a:latin typeface="Arial" charset="0"/>
                <a:ea typeface="Arial" charset="0"/>
                <a:cs typeface="Arial" charset="0"/>
              </a:rPr>
              <a:t>fr.</a:t>
            </a:r>
            <a:r>
              <a:rPr lang="en-US" altLang="zh-CN" sz="2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stage</a:t>
            </a:r>
          </a:p>
          <a:p>
            <a:pPr>
              <a:spcBef>
                <a:spcPts val="0"/>
              </a:spcBef>
            </a:pP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hospital 		</a:t>
            </a:r>
            <a:r>
              <a:rPr lang="en-US" altLang="zh-CN" sz="2800" i="1" dirty="0" err="1">
                <a:latin typeface="Arial" charset="0"/>
                <a:ea typeface="Arial" charset="0"/>
                <a:cs typeface="Arial" charset="0"/>
              </a:rPr>
              <a:t>fr.</a:t>
            </a:r>
            <a:r>
              <a:rPr lang="zh-CN" altLang="en-US" sz="2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altLang="zh-CN" sz="2800" i="1" dirty="0">
                <a:latin typeface="Arial" charset="0"/>
                <a:ea typeface="Arial" charset="0"/>
                <a:cs typeface="Arial" charset="0"/>
              </a:rPr>
              <a:t>hôpital</a:t>
            </a:r>
          </a:p>
          <a:p>
            <a:pPr>
              <a:spcBef>
                <a:spcPts val="0"/>
              </a:spcBef>
            </a:pPr>
            <a:r>
              <a:rPr lang="fr-CH" altLang="zh-CN" sz="2800" dirty="0">
                <a:latin typeface="Arial" charset="0"/>
                <a:ea typeface="Arial" charset="0"/>
                <a:cs typeface="Arial" charset="0"/>
              </a:rPr>
              <a:t>menu		</a:t>
            </a:r>
            <a:r>
              <a:rPr lang="en-US" altLang="zh-CN" sz="2800" i="1" dirty="0" err="1">
                <a:latin typeface="Arial" charset="0"/>
                <a:ea typeface="Arial" charset="0"/>
                <a:cs typeface="Arial" charset="0"/>
              </a:rPr>
              <a:t>fr.</a:t>
            </a:r>
            <a:r>
              <a:rPr lang="zh-CN" altLang="en-US" sz="2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altLang="zh-CN" sz="2800" dirty="0">
                <a:latin typeface="Arial" charset="0"/>
                <a:ea typeface="Arial" charset="0"/>
                <a:cs typeface="Arial" charset="0"/>
              </a:rPr>
              <a:t>menu</a:t>
            </a:r>
          </a:p>
          <a:p>
            <a:pPr>
              <a:spcBef>
                <a:spcPts val="0"/>
              </a:spcBef>
            </a:pPr>
            <a:r>
              <a:rPr lang="fr-CH" altLang="zh-CN" sz="2800" dirty="0">
                <a:latin typeface="Arial" charset="0"/>
                <a:ea typeface="Arial" charset="0"/>
                <a:cs typeface="Arial" charset="0"/>
              </a:rPr>
              <a:t>plan</a:t>
            </a:r>
            <a:r>
              <a:rPr lang="en-US" altLang="zh-CN" sz="2800" i="1" dirty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altLang="zh-CN" sz="2800" i="1" dirty="0" err="1">
                <a:latin typeface="Arial" charset="0"/>
                <a:ea typeface="Arial" charset="0"/>
                <a:cs typeface="Arial" charset="0"/>
              </a:rPr>
              <a:t>fr.</a:t>
            </a:r>
            <a:r>
              <a:rPr lang="zh-CN" altLang="en-US" sz="2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altLang="zh-CN" sz="2800" dirty="0">
                <a:latin typeface="Arial" charset="0"/>
                <a:ea typeface="Arial" charset="0"/>
                <a:cs typeface="Arial" charset="0"/>
              </a:rPr>
              <a:t>plan</a:t>
            </a:r>
          </a:p>
          <a:p>
            <a:pPr>
              <a:spcBef>
                <a:spcPts val="0"/>
              </a:spcBef>
            </a:pPr>
            <a:r>
              <a:rPr lang="fr-CH" altLang="zh-CN" sz="2800" dirty="0">
                <a:latin typeface="Arial" charset="0"/>
                <a:ea typeface="Arial" charset="0"/>
                <a:cs typeface="Arial" charset="0"/>
              </a:rPr>
              <a:t>chef			</a:t>
            </a:r>
            <a:r>
              <a:rPr lang="fr-CH" altLang="zh-CN" sz="2800" i="1" dirty="0">
                <a:latin typeface="Arial" charset="0"/>
                <a:ea typeface="Arial" charset="0"/>
                <a:cs typeface="Arial" charset="0"/>
              </a:rPr>
              <a:t>fr. </a:t>
            </a:r>
            <a:r>
              <a:rPr lang="fr-CH" altLang="zh-CN" sz="2800" dirty="0">
                <a:latin typeface="Arial" charset="0"/>
                <a:ea typeface="Arial" charset="0"/>
                <a:cs typeface="Arial" charset="0"/>
              </a:rPr>
              <a:t>chief</a:t>
            </a:r>
          </a:p>
          <a:p>
            <a:pPr>
              <a:spcBef>
                <a:spcPts val="0"/>
              </a:spcBef>
            </a:pPr>
            <a:r>
              <a:rPr lang="fr-CH" altLang="zh-CN" sz="2800" dirty="0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altLang="zh-CN" sz="2800" i="1" dirty="0" err="1">
                <a:latin typeface="Arial" charset="0"/>
                <a:ea typeface="Arial" charset="0"/>
                <a:cs typeface="Arial" charset="0"/>
              </a:rPr>
              <a:t>fr.</a:t>
            </a:r>
            <a:r>
              <a:rPr lang="zh-CN" altLang="en-US" sz="2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table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20843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49EE5-3A66-4143-9696-4BC9A43F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French-originated Expressions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F3D7BB-16DB-4C7F-AFED-0D10446C6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à 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in the manner of / in the style of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à la carte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in restaurants it refers to ordering individual dishes rather than a fixed-price meal.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déjà vu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an impression or illusion of having seen or experienced something before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RSVP: </a:t>
            </a:r>
            <a:r>
              <a:rPr lang="fr-FR" altLang="zh-CN" dirty="0">
                <a:latin typeface="Arial" charset="0"/>
                <a:ea typeface="Arial" charset="0"/>
                <a:cs typeface="Arial" charset="0"/>
              </a:rPr>
              <a:t>répondez s’il vous plaît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(emails) please reply to me</a:t>
            </a:r>
          </a:p>
        </p:txBody>
      </p:sp>
    </p:spTree>
    <p:extLst>
      <p:ext uri="{BB962C8B-B14F-4D97-AF65-F5344CB8AC3E}">
        <p14:creationId xmlns:p14="http://schemas.microsoft.com/office/powerpoint/2010/main" val="15445954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93C36-643C-4611-B901-8EB7A775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Latin Abbreviations</a:t>
            </a:r>
            <a:endParaRPr lang="zh-CN" alt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0FAA21A-EB6C-4A44-AF1F-DAA8C5CD9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905802"/>
              </p:ext>
            </p:extLst>
          </p:nvPr>
        </p:nvGraphicFramePr>
        <p:xfrm>
          <a:off x="1383954" y="1166583"/>
          <a:ext cx="10178323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4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Abbreviation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Arial" charset="0"/>
                          <a:ea typeface="Arial" charset="0"/>
                          <a:cs typeface="Arial" charset="0"/>
                        </a:rPr>
                        <a:t>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>
                          <a:latin typeface="Arial" charset="0"/>
                          <a:ea typeface="Arial" charset="0"/>
                          <a:cs typeface="Arial" charset="0"/>
                        </a:rPr>
                        <a:t>ante meridiem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before midday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Arial" charset="0"/>
                          <a:ea typeface="Arial" charset="0"/>
                          <a:cs typeface="Arial" charset="0"/>
                        </a:rPr>
                        <a:t>post meridiem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after midday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e.g.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Arial" charset="0"/>
                          <a:ea typeface="Arial" charset="0"/>
                          <a:cs typeface="Arial" charset="0"/>
                        </a:rPr>
                        <a:t>exempli gratia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for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>
                          <a:latin typeface="Arial" charset="0"/>
                          <a:ea typeface="Arial" charset="0"/>
                          <a:cs typeface="Arial" charset="0"/>
                        </a:rPr>
                        <a:t>et cetera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and</a:t>
                      </a:r>
                      <a:r>
                        <a:rPr lang="en-US" sz="2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the others</a:t>
                      </a:r>
                      <a:endParaRPr lang="en-US" sz="2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i.e.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Arial" charset="0"/>
                          <a:ea typeface="Arial" charset="0"/>
                          <a:cs typeface="Arial" charset="0"/>
                        </a:rPr>
                        <a:t>id </a:t>
                      </a:r>
                      <a:r>
                        <a:rPr lang="en-US" sz="2800" i="1" dirty="0" err="1">
                          <a:latin typeface="Arial" charset="0"/>
                          <a:ea typeface="Arial" charset="0"/>
                          <a:cs typeface="Arial" charset="0"/>
                        </a:rPr>
                        <a:t>est</a:t>
                      </a:r>
                      <a:endParaRPr lang="en-US" sz="2800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that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N.B.</a:t>
                      </a:r>
                      <a:endParaRPr lang="en-US" sz="2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Arial" charset="0"/>
                          <a:ea typeface="Arial" charset="0"/>
                          <a:cs typeface="Arial" charset="0"/>
                        </a:rPr>
                        <a:t>nota 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note 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Arial" charset="0"/>
                          <a:ea typeface="Arial" charset="0"/>
                          <a:cs typeface="Arial" charset="0"/>
                        </a:rPr>
                        <a:t>Q.E.D.</a:t>
                      </a:r>
                      <a:endParaRPr lang="en-US" sz="2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>
                          <a:latin typeface="Arial" charset="0"/>
                          <a:ea typeface="Arial" charset="0"/>
                          <a:cs typeface="Arial" charset="0"/>
                        </a:rPr>
                        <a:t>quod </a:t>
                      </a:r>
                      <a:r>
                        <a:rPr lang="en-US" sz="2800" i="1" dirty="0" err="1">
                          <a:latin typeface="Arial" charset="0"/>
                          <a:ea typeface="Arial" charset="0"/>
                          <a:cs typeface="Arial" charset="0"/>
                        </a:rPr>
                        <a:t>erat</a:t>
                      </a:r>
                      <a:r>
                        <a:rPr lang="en-US" sz="2800" i="1" dirty="0">
                          <a:latin typeface="Arial" charset="0"/>
                          <a:ea typeface="Arial" charset="0"/>
                          <a:cs typeface="Arial" charset="0"/>
                        </a:rPr>
                        <a:t> demonstrandum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which was to be demonstrated</a:t>
                      </a:r>
                      <a:endParaRPr lang="en-US" sz="2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R.I.P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>
                          <a:latin typeface="Arial" charset="0"/>
                          <a:ea typeface="Arial" charset="0"/>
                          <a:cs typeface="Arial" charset="0"/>
                        </a:rPr>
                        <a:t>requiescat in 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may he/she rest in peace</a:t>
                      </a:r>
                      <a:endParaRPr lang="en-US" sz="2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0191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151B7-EBB7-40D4-AB93-BDA8561C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Etymology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216237-2DD7-40F1-8130-F9BC76F1C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/>
              <a:t>Sentiment</a:t>
            </a:r>
          </a:p>
          <a:p>
            <a:pPr marL="0" indent="0">
              <a:buNone/>
            </a:pPr>
            <a:r>
              <a:rPr lang="en-US" altLang="zh-CN" i="1" dirty="0"/>
              <a:t>From Old French </a:t>
            </a:r>
            <a:r>
              <a:rPr lang="en-US" altLang="zh-CN" i="1" dirty="0" err="1"/>
              <a:t>sentement</a:t>
            </a:r>
            <a:r>
              <a:rPr lang="en-US" altLang="zh-CN" i="1" dirty="0"/>
              <a:t>, from Latin </a:t>
            </a:r>
            <a:r>
              <a:rPr lang="en-US" altLang="zh-CN" i="1" dirty="0" err="1"/>
              <a:t>sentimentum</a:t>
            </a:r>
            <a:r>
              <a:rPr lang="en-US" altLang="zh-CN" i="1" dirty="0"/>
              <a:t>.</a:t>
            </a:r>
          </a:p>
          <a:p>
            <a:pPr marL="0" indent="0">
              <a:buNone/>
            </a:pPr>
            <a:endParaRPr lang="en-US" altLang="zh-CN" i="1" dirty="0"/>
          </a:p>
          <a:p>
            <a:pPr marL="0" indent="0">
              <a:buNone/>
            </a:pPr>
            <a:r>
              <a:rPr lang="en-US" altLang="zh-CN" i="1" dirty="0"/>
              <a:t>In modern French: also </a:t>
            </a:r>
            <a:r>
              <a:rPr lang="en-US" altLang="zh-CN" b="1" i="1" dirty="0"/>
              <a:t>sentiment</a:t>
            </a:r>
          </a:p>
          <a:p>
            <a:pPr marL="0" indent="0">
              <a:buNone/>
            </a:pPr>
            <a:endParaRPr lang="en-US" altLang="zh-CN" b="1" i="1" dirty="0"/>
          </a:p>
          <a:p>
            <a:pPr marL="0" indent="0">
              <a:buNone/>
            </a:pPr>
            <a:r>
              <a:rPr lang="en-US" altLang="zh-CN" b="1" dirty="0" err="1"/>
              <a:t>Sentimentum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i="1" dirty="0" err="1"/>
              <a:t>sentiō</a:t>
            </a:r>
            <a:r>
              <a:rPr lang="en-US" altLang="zh-CN" i="1" dirty="0"/>
              <a:t> +‎ -mentum</a:t>
            </a:r>
          </a:p>
          <a:p>
            <a:pPr marL="0" indent="0">
              <a:buNone/>
            </a:pPr>
            <a:endParaRPr lang="en-US" altLang="zh-CN" b="1" i="1" dirty="0"/>
          </a:p>
          <a:p>
            <a:pPr marL="0" indent="0">
              <a:buNone/>
            </a:pPr>
            <a:endParaRPr lang="en-US" altLang="zh-CN" b="1" i="1" dirty="0"/>
          </a:p>
          <a:p>
            <a:pPr marL="0" indent="0">
              <a:buNone/>
            </a:pPr>
            <a:endParaRPr lang="zh-CN" altLang="en-US" i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77EC0A-47A9-4940-BB93-061EEF742C81}"/>
              </a:ext>
            </a:extLst>
          </p:cNvPr>
          <p:cNvSpPr/>
          <p:nvPr/>
        </p:nvSpPr>
        <p:spPr>
          <a:xfrm>
            <a:off x="7960158" y="6015243"/>
            <a:ext cx="3040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https://en.wiktionary.org/wiki/sentiment</a:t>
            </a:r>
            <a:endParaRPr lang="zh-CN" altLang="en-US" sz="1600" i="1" dirty="0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940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42731-6B66-4ED9-B8A0-C5992528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Borrowed from Asian lang.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194D61-066B-4D92-B437-E9A9FE18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4081"/>
            <a:ext cx="10178322" cy="5092864"/>
          </a:xfrm>
        </p:spPr>
        <p:txBody>
          <a:bodyPr>
            <a:normAutofit/>
          </a:bodyPr>
          <a:lstStyle/>
          <a:p>
            <a:r>
              <a:rPr lang="en-US" altLang="zh-CN" b="1" dirty="0" err="1"/>
              <a:t>eyecatch</a:t>
            </a:r>
            <a:r>
              <a:rPr lang="en-US" altLang="zh-CN" b="1" dirty="0"/>
              <a:t> </a:t>
            </a:r>
            <a:r>
              <a:rPr lang="en-US" altLang="zh-CN" i="1" dirty="0"/>
              <a:t>from Japanese </a:t>
            </a:r>
            <a:r>
              <a:rPr lang="ja-JP" altLang="en-US" i="1" dirty="0"/>
              <a:t>アイキャッチ</a:t>
            </a:r>
            <a:r>
              <a:rPr lang="en-US" altLang="zh-CN" i="1" dirty="0"/>
              <a:t>, itself from English eye + catch</a:t>
            </a:r>
            <a:endParaRPr lang="en-US" altLang="zh-CN" b="1" dirty="0"/>
          </a:p>
          <a:p>
            <a:r>
              <a:rPr lang="en-US" altLang="zh-CN" b="1" dirty="0" err="1"/>
              <a:t>zen</a:t>
            </a:r>
            <a:r>
              <a:rPr lang="en-US" altLang="zh-CN" b="1" dirty="0"/>
              <a:t> </a:t>
            </a:r>
            <a:r>
              <a:rPr lang="en-US" altLang="zh-CN" i="1" dirty="0"/>
              <a:t>from Japanese </a:t>
            </a:r>
            <a:r>
              <a:rPr lang="zh-CN" altLang="en-US" i="1" dirty="0"/>
              <a:t>禅 </a:t>
            </a:r>
            <a:r>
              <a:rPr lang="en-US" altLang="zh-CN" i="1" dirty="0"/>
              <a:t>(</a:t>
            </a:r>
            <a:r>
              <a:rPr lang="ja-JP" altLang="en-US" i="1" dirty="0"/>
              <a:t>ぜん</a:t>
            </a:r>
            <a:r>
              <a:rPr lang="en-US" altLang="ja-JP" i="1" dirty="0"/>
              <a:t>)</a:t>
            </a:r>
            <a:r>
              <a:rPr lang="en-US" altLang="zh-CN" i="1" dirty="0"/>
              <a:t>, from Middle Chinese </a:t>
            </a:r>
            <a:r>
              <a:rPr lang="zh-CN" altLang="en-US" i="1" dirty="0"/>
              <a:t>禪 </a:t>
            </a:r>
            <a:r>
              <a:rPr lang="en-US" altLang="zh-CN" i="1" dirty="0"/>
              <a:t>, an abbreviation of </a:t>
            </a:r>
            <a:r>
              <a:rPr lang="zh-CN" altLang="en-US" i="1" dirty="0"/>
              <a:t>禪那 </a:t>
            </a:r>
            <a:r>
              <a:rPr lang="en-US" altLang="zh-CN" i="1" dirty="0"/>
              <a:t>, from Sanskrit </a:t>
            </a:r>
            <a:r>
              <a:rPr lang="en-US" altLang="zh-CN" i="1" dirty="0" err="1"/>
              <a:t>dhyāna</a:t>
            </a:r>
            <a:r>
              <a:rPr lang="en-US" altLang="zh-CN" i="1" dirty="0"/>
              <a:t>, “a type of meditation”</a:t>
            </a:r>
          </a:p>
          <a:p>
            <a:r>
              <a:rPr lang="en-US" altLang="zh-CN" b="1" dirty="0"/>
              <a:t>bonsai</a:t>
            </a:r>
            <a:r>
              <a:rPr lang="en-US" altLang="zh-CN" b="1" i="1" dirty="0"/>
              <a:t> </a:t>
            </a:r>
            <a:r>
              <a:rPr lang="en-US" altLang="zh-CN" i="1" dirty="0"/>
              <a:t>from Japanese </a:t>
            </a:r>
            <a:r>
              <a:rPr lang="ja-JP" altLang="en-US" i="1" dirty="0"/>
              <a:t>盆栽 </a:t>
            </a:r>
            <a:r>
              <a:rPr lang="en-US" altLang="ja-JP" i="1" dirty="0"/>
              <a:t>(</a:t>
            </a:r>
            <a:r>
              <a:rPr lang="ja-JP" altLang="en-US" i="1" dirty="0"/>
              <a:t>ぼんさい</a:t>
            </a:r>
            <a:r>
              <a:rPr lang="en-US" altLang="ja-JP" i="1" dirty="0"/>
              <a:t>), </a:t>
            </a:r>
            <a:r>
              <a:rPr lang="en-US" altLang="zh-CN" i="1" dirty="0"/>
              <a:t>from Middle Chinese </a:t>
            </a:r>
            <a:r>
              <a:rPr lang="ja-JP" altLang="en-US" i="1" dirty="0"/>
              <a:t>盆 </a:t>
            </a:r>
            <a:r>
              <a:rPr lang="en-US" altLang="ja-JP" i="1" dirty="0"/>
              <a:t>+ </a:t>
            </a:r>
            <a:r>
              <a:rPr lang="ja-JP" altLang="en-US" i="1" dirty="0"/>
              <a:t>栽</a:t>
            </a:r>
            <a:endParaRPr lang="en-US" altLang="ja-JP" i="1" dirty="0"/>
          </a:p>
          <a:p>
            <a:r>
              <a:rPr lang="en-US" altLang="zh-CN" b="1" dirty="0"/>
              <a:t>dim sum</a:t>
            </a:r>
            <a:r>
              <a:rPr lang="en-US" altLang="zh-CN" dirty="0"/>
              <a:t> </a:t>
            </a:r>
            <a:r>
              <a:rPr lang="en-US" altLang="zh-CN" i="1" dirty="0"/>
              <a:t>from Cantonese </a:t>
            </a:r>
            <a:r>
              <a:rPr lang="zh-CN" altLang="en-US" i="1" dirty="0"/>
              <a:t>点心</a:t>
            </a:r>
            <a:endParaRPr lang="en-US" altLang="ja-JP" i="1" dirty="0"/>
          </a:p>
          <a:p>
            <a:endParaRPr lang="en-US" altLang="zh-CN" i="1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41559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A07D7-577E-4F83-82E7-345537B6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Make English Germanic Again (</a:t>
            </a:r>
            <a:r>
              <a:rPr lang="en-US" altLang="zh-CN" dirty="0" err="1"/>
              <a:t>Anglish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D4B8E5-072B-44D0-B978-2D8C91C1E309}"/>
              </a:ext>
            </a:extLst>
          </p:cNvPr>
          <p:cNvSpPr txBox="1">
            <a:spLocks/>
          </p:cNvSpPr>
          <p:nvPr/>
        </p:nvSpPr>
        <p:spPr>
          <a:xfrm>
            <a:off x="1251678" y="1469209"/>
            <a:ext cx="10515600" cy="62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Krungthep" panose="02000400000000000000" pitchFamily="2" charset="-34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Krungthep" panose="02000400000000000000" pitchFamily="2" charset="-34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Krungthep" panose="02000400000000000000" pitchFamily="2" charset="-34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Krungthep" panose="02000400000000000000" pitchFamily="2" charset="-34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Krungthep" panose="02000400000000000000" pitchFamily="2" charset="-34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The man forgot his </a:t>
            </a:r>
            <a:r>
              <a:rPr lang="en-US" altLang="zh-CN" sz="3200" i="1" dirty="0" err="1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rainshade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 at home.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D521D67B-4917-4EBA-813E-1D3BD7DFAA02}"/>
              </a:ext>
            </a:extLst>
          </p:cNvPr>
          <p:cNvGrpSpPr/>
          <p:nvPr/>
        </p:nvGrpSpPr>
        <p:grpSpPr>
          <a:xfrm>
            <a:off x="4753868" y="2093137"/>
            <a:ext cx="5836543" cy="1480303"/>
            <a:chOff x="4340390" y="1918156"/>
            <a:chExt cx="5836543" cy="1480303"/>
          </a:xfrm>
        </p:grpSpPr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465BE412-AFCB-4D57-9974-9E98E899B483}"/>
                </a:ext>
              </a:extLst>
            </p:cNvPr>
            <p:cNvSpPr txBox="1"/>
            <p:nvPr/>
          </p:nvSpPr>
          <p:spPr>
            <a:xfrm>
              <a:off x="4340390" y="1918156"/>
              <a:ext cx="1755609" cy="584775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umbrella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B18C55DC-C6A5-4AF0-B3D3-86DB9B4D4093}"/>
                </a:ext>
              </a:extLst>
            </p:cNvPr>
            <p:cNvSpPr txBox="1"/>
            <p:nvPr/>
          </p:nvSpPr>
          <p:spPr>
            <a:xfrm>
              <a:off x="4340390" y="2567462"/>
              <a:ext cx="5836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altLang="zh-CN" sz="2400" dirty="0">
                  <a:solidFill>
                    <a:srgbClr val="4372C4"/>
                  </a:solidFill>
                  <a:latin typeface="Arial" charset="0"/>
                  <a:ea typeface="Arial" charset="0"/>
                  <a:cs typeface="Arial" charset="0"/>
                </a:rPr>
                <a:t>something that provides shade from the rain, like “sunshade”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B38B76-CFA9-4539-9F32-F125FEF1D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756" y="3901808"/>
            <a:ext cx="10515600" cy="6361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altLang="zh-CN" sz="3200" i="1" dirty="0" err="1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nameknown</a:t>
            </a:r>
            <a:r>
              <a:rPr lang="en-US" altLang="zh-CN" sz="3200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err="1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showplayer</a:t>
            </a:r>
            <a:r>
              <a:rPr lang="en-US" altLang="zh-CN" sz="3200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I’ve seen on the </a:t>
            </a:r>
            <a:r>
              <a:rPr lang="en-US" altLang="zh-CN" sz="3200" i="1" dirty="0" err="1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farseer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D9C5E881-DEC7-41D1-8482-EEEA54077374}"/>
              </a:ext>
            </a:extLst>
          </p:cNvPr>
          <p:cNvGrpSpPr/>
          <p:nvPr/>
        </p:nvGrpSpPr>
        <p:grpSpPr>
          <a:xfrm>
            <a:off x="1752444" y="4563920"/>
            <a:ext cx="2196435" cy="1125160"/>
            <a:chOff x="1286935" y="1981435"/>
            <a:chExt cx="2196435" cy="1125160"/>
          </a:xfrm>
        </p:grpSpPr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E5DA37A3-F2A0-40E6-B980-8CFA20FD75FF}"/>
                </a:ext>
              </a:extLst>
            </p:cNvPr>
            <p:cNvSpPr txBox="1"/>
            <p:nvPr/>
          </p:nvSpPr>
          <p:spPr>
            <a:xfrm>
              <a:off x="1371601" y="1981435"/>
              <a:ext cx="1527982" cy="584775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famous</a:t>
              </a:r>
              <a:endParaRPr lang="en-US" sz="32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DB02445B-93BA-438C-A891-B2FA2F7C9BB0}"/>
                </a:ext>
              </a:extLst>
            </p:cNvPr>
            <p:cNvSpPr txBox="1"/>
            <p:nvPr/>
          </p:nvSpPr>
          <p:spPr>
            <a:xfrm>
              <a:off x="1286935" y="2644930"/>
              <a:ext cx="2196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4372C4"/>
                  </a:solidFill>
                  <a:latin typeface="Arial" charset="0"/>
                  <a:ea typeface="Arial" charset="0"/>
                  <a:cs typeface="Arial" charset="0"/>
                </a:rPr>
                <a:t>name + known</a:t>
              </a: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3DC9CAE5-E422-4575-A0BC-4C90CA7C6A11}"/>
              </a:ext>
            </a:extLst>
          </p:cNvPr>
          <p:cNvGrpSpPr/>
          <p:nvPr/>
        </p:nvGrpSpPr>
        <p:grpSpPr>
          <a:xfrm>
            <a:off x="4194872" y="4562253"/>
            <a:ext cx="3019032" cy="1542325"/>
            <a:chOff x="3601901" y="1979768"/>
            <a:chExt cx="3019032" cy="1542325"/>
          </a:xfrm>
        </p:grpSpPr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68FD1887-5325-4A4C-9ECA-E6C32F1D751D}"/>
                </a:ext>
              </a:extLst>
            </p:cNvPr>
            <p:cNvSpPr txBox="1"/>
            <p:nvPr/>
          </p:nvSpPr>
          <p:spPr>
            <a:xfrm>
              <a:off x="3601901" y="1979768"/>
              <a:ext cx="1095172" cy="584775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actor</a:t>
              </a:r>
              <a:endParaRPr lang="en-US" sz="32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13BA2C89-C47C-4F1B-A6EE-025B23D30CD1}"/>
                </a:ext>
              </a:extLst>
            </p:cNvPr>
            <p:cNvSpPr txBox="1"/>
            <p:nvPr/>
          </p:nvSpPr>
          <p:spPr>
            <a:xfrm>
              <a:off x="3601901" y="2691096"/>
              <a:ext cx="30190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372C4"/>
                  </a:solidFill>
                  <a:latin typeface="Arial" charset="0"/>
                  <a:ea typeface="Arial" charset="0"/>
                  <a:cs typeface="Arial" charset="0"/>
                </a:rPr>
                <a:t>the person who plays the show</a:t>
              </a: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A4D76904-FC10-4F42-B3C6-14D17D6BBD2F}"/>
              </a:ext>
            </a:extLst>
          </p:cNvPr>
          <p:cNvGrpSpPr/>
          <p:nvPr/>
        </p:nvGrpSpPr>
        <p:grpSpPr>
          <a:xfrm>
            <a:off x="7668800" y="4535996"/>
            <a:ext cx="3487558" cy="1540442"/>
            <a:chOff x="7203291" y="1953511"/>
            <a:chExt cx="3487558" cy="1540442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2D7FB287-72A2-488C-B10A-1442C9121752}"/>
                </a:ext>
              </a:extLst>
            </p:cNvPr>
            <p:cNvSpPr txBox="1"/>
            <p:nvPr/>
          </p:nvSpPr>
          <p:spPr>
            <a:xfrm>
              <a:off x="8700756" y="1953511"/>
              <a:ext cx="1893467" cy="584775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television</a:t>
              </a:r>
              <a:endParaRPr lang="en-US" sz="32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A1B2CABB-56EE-4D7B-82B6-8E05A1EDA2DA}"/>
                </a:ext>
              </a:extLst>
            </p:cNvPr>
            <p:cNvSpPr txBox="1"/>
            <p:nvPr/>
          </p:nvSpPr>
          <p:spPr>
            <a:xfrm>
              <a:off x="7203291" y="2662956"/>
              <a:ext cx="34875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4372C4"/>
                  </a:solidFill>
                  <a:latin typeface="Arial" charset="0"/>
                  <a:ea typeface="Arial" charset="0"/>
                  <a:cs typeface="Arial" charset="0"/>
                </a:rPr>
                <a:t>similar to </a:t>
              </a:r>
              <a:r>
                <a:rPr lang="en-US" sz="2400" i="1" dirty="0">
                  <a:solidFill>
                    <a:srgbClr val="4372C4"/>
                  </a:solidFill>
                  <a:latin typeface="Arial" charset="0"/>
                  <a:ea typeface="Arial" charset="0"/>
                  <a:cs typeface="Arial" charset="0"/>
                </a:rPr>
                <a:t>de. </a:t>
              </a:r>
              <a:r>
                <a:rPr lang="en-US" sz="2400" dirty="0" err="1">
                  <a:solidFill>
                    <a:srgbClr val="4372C4"/>
                  </a:solidFill>
                  <a:latin typeface="Arial" charset="0"/>
                  <a:ea typeface="Arial" charset="0"/>
                  <a:cs typeface="Arial" charset="0"/>
                </a:rPr>
                <a:t>Fernseher</a:t>
              </a:r>
              <a:r>
                <a:rPr lang="en-US" sz="2400" dirty="0">
                  <a:solidFill>
                    <a:srgbClr val="4372C4"/>
                  </a:solidFill>
                  <a:latin typeface="Arial" charset="0"/>
                  <a:ea typeface="Arial" charset="0"/>
                  <a:cs typeface="Arial" charset="0"/>
                </a:rPr>
                <a:t>,</a:t>
              </a:r>
            </a:p>
            <a:p>
              <a:r>
                <a:rPr lang="en-US" sz="2400" dirty="0">
                  <a:solidFill>
                    <a:srgbClr val="4372C4"/>
                  </a:solidFill>
                  <a:latin typeface="Arial" charset="0"/>
                  <a:ea typeface="Arial" charset="0"/>
                  <a:cs typeface="Arial" charset="0"/>
                </a:rPr>
                <a:t>far seer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5B4A4279-5910-457F-B878-15A444CDAC58}"/>
              </a:ext>
            </a:extLst>
          </p:cNvPr>
          <p:cNvSpPr/>
          <p:nvPr/>
        </p:nvSpPr>
        <p:spPr>
          <a:xfrm>
            <a:off x="5912742" y="6201108"/>
            <a:ext cx="5243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</a:rPr>
              <a:t>https://www.youtube.com/channel/UCNhX3WQEkraW3VHPyup8jkQ</a:t>
            </a:r>
          </a:p>
        </p:txBody>
      </p:sp>
    </p:spTree>
    <p:extLst>
      <p:ext uri="{BB962C8B-B14F-4D97-AF65-F5344CB8AC3E}">
        <p14:creationId xmlns:p14="http://schemas.microsoft.com/office/powerpoint/2010/main" val="357060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EE7023-7651-43B2-8838-59D9EE4F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Papers are Romanic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78AECD-CF00-4A20-9037-C9E4D819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4663373"/>
          </a:xfrm>
        </p:spPr>
        <p:txBody>
          <a:bodyPr/>
          <a:lstStyle/>
          <a:p>
            <a:pPr marL="0" indent="0">
              <a:buNone/>
            </a:pP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extend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capabilities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neural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networks by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coupling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them to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external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memory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, which they can interact with by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attentional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processes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. The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combined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analogous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to a Turing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Machine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or Von Neumann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architecture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but is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differentiable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end-to-end, allowing it to be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efficiently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trained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with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gradient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descent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Preliminary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demonstrate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that Neural Turing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Machines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can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infer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simple algorithms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such as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copying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sorting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associative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recall from input and output 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examples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0" indent="0">
              <a:buNone/>
            </a:pPr>
            <a:endParaRPr lang="zh-CN" altLang="en-US" i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CB1129D-0697-4658-8A7A-DEE071DCB17F}"/>
              </a:ext>
            </a:extLst>
          </p:cNvPr>
          <p:cNvSpPr/>
          <p:nvPr/>
        </p:nvSpPr>
        <p:spPr>
          <a:xfrm>
            <a:off x="8643450" y="6017613"/>
            <a:ext cx="2711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</a:rPr>
              <a:t>https://arxiv.org/pdf/1410.5401.pdf</a:t>
            </a:r>
          </a:p>
        </p:txBody>
      </p:sp>
    </p:spTree>
    <p:extLst>
      <p:ext uri="{BB962C8B-B14F-4D97-AF65-F5344CB8AC3E}">
        <p14:creationId xmlns:p14="http://schemas.microsoft.com/office/powerpoint/2010/main" val="12260527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EE7023-7651-43B2-8838-59D9EE4F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Without them …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78AECD-CF00-4A20-9037-C9E4D819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23487"/>
            <a:ext cx="10178322" cy="476063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extend</a:t>
            </a:r>
            <a:r>
              <a:rPr lang="en-US" altLang="zh-CN" i="1" dirty="0">
                <a:solidFill>
                  <a:srgbClr val="4372C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capabilities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neural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networks by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coupling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them to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external memory resources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, which they can interact with by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attentional processes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. The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combined system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analogous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to a Turing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Machine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or Von Neumann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architecture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but is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differentiable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end-to-end, allowing it to be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efficiently trained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 with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gradient descent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Preliminary results demonstrate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that Neural Turing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Machines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can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infer simple algorithms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such as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copying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sorting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associative 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recall from input and output </a:t>
            </a:r>
            <a:r>
              <a:rPr lang="en-US" altLang="zh-CN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examples</a:t>
            </a:r>
            <a:r>
              <a:rPr lang="en-US" altLang="zh-CN" i="1" dirty="0"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CB1129D-0697-4658-8A7A-DEE071DCB17F}"/>
              </a:ext>
            </a:extLst>
          </p:cNvPr>
          <p:cNvSpPr/>
          <p:nvPr/>
        </p:nvSpPr>
        <p:spPr>
          <a:xfrm>
            <a:off x="8643450" y="6017613"/>
            <a:ext cx="2711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</a:rPr>
              <a:t>https://arxiv.org/pdf/1410.5401.pdf</a:t>
            </a:r>
          </a:p>
        </p:txBody>
      </p:sp>
    </p:spTree>
    <p:extLst>
      <p:ext uri="{BB962C8B-B14F-4D97-AF65-F5344CB8AC3E}">
        <p14:creationId xmlns:p14="http://schemas.microsoft.com/office/powerpoint/2010/main" val="141813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6E0-BA92-8441-A1DA-FF4EA7DE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FB2B-4A56-F14E-907A-910A341E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8161"/>
            <a:ext cx="10102122" cy="3657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dirty="0"/>
              <a:t>Introduction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Preliminaries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The Main Algorithm 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156FC-8336-4A4B-A9CC-936B0987B649}"/>
              </a:ext>
            </a:extLst>
          </p:cNvPr>
          <p:cNvSpPr txBox="1"/>
          <p:nvPr/>
        </p:nvSpPr>
        <p:spPr>
          <a:xfrm>
            <a:off x="2471057" y="5992297"/>
            <a:ext cx="888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FOCS’19.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Fully Dynamic Maximal Independent Set in Expected Poly-Log Update Time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802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861-08BE-8546-9A09-6212AE19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essence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academic</a:t>
            </a:r>
            <a:r>
              <a:rPr lang="zh-CN" altLang="en-US" dirty="0"/>
              <a:t> </a:t>
            </a:r>
            <a:r>
              <a:rPr lang="en-US" altLang="zh-CN" dirty="0"/>
              <a:t>writing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476EC-6F60-AB44-96AD-FE6CE611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/>
              <a:t>Must</a:t>
            </a:r>
            <a:r>
              <a:rPr lang="zh-CN" altLang="en-US" b="1" dirty="0"/>
              <a:t> </a:t>
            </a:r>
            <a:r>
              <a:rPr lang="en-US" altLang="zh-CN" b="1" dirty="0"/>
              <a:t>be</a:t>
            </a:r>
          </a:p>
          <a:p>
            <a:r>
              <a:rPr lang="en-US" altLang="zh-CN" dirty="0"/>
              <a:t>precise,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objective,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</a:p>
          <a:p>
            <a:r>
              <a:rPr lang="en-US" altLang="zh-CN" dirty="0"/>
              <a:t>logical.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b="1" dirty="0"/>
              <a:t>Better</a:t>
            </a:r>
            <a:r>
              <a:rPr lang="zh-CN" altLang="en-US" b="1" dirty="0"/>
              <a:t> </a:t>
            </a:r>
            <a:r>
              <a:rPr lang="en-US" altLang="zh-CN" b="1" dirty="0"/>
              <a:t>if</a:t>
            </a:r>
            <a:r>
              <a:rPr lang="zh-CN" altLang="en-US" b="1" dirty="0"/>
              <a:t> </a:t>
            </a:r>
            <a:r>
              <a:rPr lang="en-US" altLang="zh-CN" b="1" dirty="0"/>
              <a:t>it</a:t>
            </a:r>
            <a:r>
              <a:rPr lang="zh-CN" altLang="en-US" b="1" dirty="0"/>
              <a:t> </a:t>
            </a:r>
            <a:r>
              <a:rPr lang="en-US" altLang="zh-CN" b="1" dirty="0"/>
              <a:t>is</a:t>
            </a:r>
          </a:p>
          <a:p>
            <a:r>
              <a:rPr lang="en-US" altLang="zh-CN" dirty="0"/>
              <a:t>elegant,</a:t>
            </a:r>
          </a:p>
          <a:p>
            <a:r>
              <a:rPr lang="en-US" dirty="0"/>
              <a:t>instructive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</a:p>
          <a:p>
            <a:r>
              <a:rPr lang="en-US" dirty="0"/>
              <a:t>entertaining</a:t>
            </a:r>
            <a:r>
              <a:rPr lang="en-US" altLang="zh-CN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BA702-E63F-4686-A073-ADD35291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 bonus book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84ED43-0C50-4EC0-98EF-1A38FF163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Jay Belanger. </a:t>
            </a:r>
            <a:r>
              <a:rPr lang="en-US" altLang="zh-CN" i="1" dirty="0"/>
              <a:t>Wright Right for the American Mathematical Contest in Modeling.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8A2503-9AEE-494C-B163-2B8D17EE4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73" y="2579594"/>
            <a:ext cx="5898053" cy="40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08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FB528-466E-4045-8430-6A6C2B7B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bonus</a:t>
            </a:r>
            <a:r>
              <a:rPr lang="zh-CN" altLang="en-US" dirty="0"/>
              <a:t> </a:t>
            </a:r>
            <a:r>
              <a:rPr lang="en-US" altLang="zh-CN" dirty="0"/>
              <a:t>website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32DFFE-7D10-42DE-B1A6-DF72C639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https://www.nlplab.cc/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6B923B-3500-484B-AA43-9297C5E0F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4" t="19394" r="2909" b="24768"/>
          <a:stretch/>
        </p:blipFill>
        <p:spPr>
          <a:xfrm>
            <a:off x="1660386" y="2399607"/>
            <a:ext cx="9360905" cy="38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630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861-08BE-8546-9A09-6212AE19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476EC-6F60-AB44-96AD-FE6CE611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key</a:t>
            </a:r>
            <a:r>
              <a:rPr lang="en-US" dirty="0"/>
              <a:t> to writing 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b="1" dirty="0"/>
              <a:t>practicing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b="1" dirty="0"/>
              <a:t>polishing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again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again!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35B-9E34-1343-9585-BA4316D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01" y="4809506"/>
            <a:ext cx="10178322" cy="855023"/>
          </a:xfrm>
        </p:spPr>
        <p:txBody>
          <a:bodyPr>
            <a:normAutofit/>
          </a:bodyPr>
          <a:lstStyle/>
          <a:p>
            <a:pPr algn="r"/>
            <a:r>
              <a:rPr lang="en-US" altLang="zh-CN" sz="5400" dirty="0"/>
              <a:t>Thanks for your listening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3603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BF18-3388-CE4F-AD87-720F37F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600" dirty="0">
                <a:solidFill>
                  <a:srgbClr val="0B082E"/>
                </a:solidFill>
              </a:rPr>
              <a:t>Case</a:t>
            </a:r>
            <a:r>
              <a:rPr lang="zh-CN" altLang="en-US" sz="4600" dirty="0">
                <a:solidFill>
                  <a:srgbClr val="0B082E"/>
                </a:solidFill>
              </a:rPr>
              <a:t> </a:t>
            </a:r>
            <a:r>
              <a:rPr lang="en-US" altLang="zh-CN" sz="4600" dirty="0">
                <a:solidFill>
                  <a:srgbClr val="0B082E"/>
                </a:solidFill>
              </a:rPr>
              <a:t>4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688D-E13E-D448-B3B6-C6940F4C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dirty="0"/>
              <a:t>Introduction</a:t>
            </a:r>
          </a:p>
          <a:p>
            <a:pPr marL="514350" indent="-514350">
              <a:buAutoNum type="arabicPeriod"/>
            </a:pP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</a:p>
          <a:p>
            <a:pPr marL="514350" indent="-514350">
              <a:buAutoNum type="arabicPeriod"/>
            </a:pPr>
            <a:r>
              <a:rPr lang="en-US" altLang="zh-CN" dirty="0"/>
              <a:t>Methodology</a:t>
            </a:r>
          </a:p>
          <a:p>
            <a:pPr marL="514350" indent="-514350">
              <a:buAutoNum type="arabicPeriod"/>
            </a:pPr>
            <a:r>
              <a:rPr lang="en-US" altLang="zh-CN" dirty="0"/>
              <a:t>Results</a:t>
            </a:r>
          </a:p>
          <a:p>
            <a:pPr marL="514350" indent="-514350">
              <a:buAutoNum type="arabicPeriod"/>
            </a:pPr>
            <a:r>
              <a:rPr lang="en-US" altLang="zh-CN" dirty="0"/>
              <a:t>Discussion</a:t>
            </a:r>
          </a:p>
          <a:p>
            <a:pPr marL="514350" indent="-514350">
              <a:buAutoNum type="arabicPeriod"/>
            </a:pPr>
            <a:r>
              <a:rPr lang="en-US" altLang="zh-CN" dirty="0"/>
              <a:t>Threats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Validity</a:t>
            </a:r>
          </a:p>
          <a:p>
            <a:pPr marL="514350" indent="-514350">
              <a:buAutoNum type="arabicPeriod"/>
            </a:pPr>
            <a:r>
              <a:rPr lang="en-US" altLang="zh-CN" dirty="0"/>
              <a:t>Conclusions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Implications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8EE14-49AF-E84D-8E83-67509F015291}"/>
              </a:ext>
            </a:extLst>
          </p:cNvPr>
          <p:cNvSpPr txBox="1"/>
          <p:nvPr/>
        </p:nvSpPr>
        <p:spPr>
          <a:xfrm>
            <a:off x="1828801" y="6311900"/>
            <a:ext cx="998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SIGCSE’18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r>
              <a:rPr lang="zh-CN" alt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Fix the First, Ignore the Rest: Dealing with Multiple Compiler Error Messages</a:t>
            </a:r>
            <a:r>
              <a:rPr lang="en-US" altLang="zh-CN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16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8391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{1259A0B8-1DD2-A949-9E05-8FAA848F008E}tf10001071</Template>
  <TotalTime>3582</TotalTime>
  <Words>4383</Words>
  <Application>Microsoft Office PowerPoint</Application>
  <PresentationFormat>宽屏</PresentationFormat>
  <Paragraphs>429</Paragraphs>
  <Slides>84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84</vt:i4>
      </vt:variant>
    </vt:vector>
  </HeadingPairs>
  <TitlesOfParts>
    <vt:vector size="97" baseType="lpstr">
      <vt:lpstr>Futura Condensed Medium</vt:lpstr>
      <vt:lpstr>Krungthep</vt:lpstr>
      <vt:lpstr>等线</vt:lpstr>
      <vt:lpstr>华文中宋</vt:lpstr>
      <vt:lpstr>宋体</vt:lpstr>
      <vt:lpstr>Agency FB</vt:lpstr>
      <vt:lpstr>Arial</vt:lpstr>
      <vt:lpstr>Arial Narrow</vt:lpstr>
      <vt:lpstr>Futura MdCn BT</vt:lpstr>
      <vt:lpstr>Gill Sans MT</vt:lpstr>
      <vt:lpstr>Impact</vt:lpstr>
      <vt:lpstr>Wingdings</vt:lpstr>
      <vt:lpstr>Badge</vt:lpstr>
      <vt:lpstr>The art &amp; science of paper writing</vt:lpstr>
      <vt:lpstr>Academic paper =</vt:lpstr>
      <vt:lpstr>TODAY</vt:lpstr>
      <vt:lpstr>PART 1: what should we write?</vt:lpstr>
      <vt:lpstr>structure</vt:lpstr>
      <vt:lpstr>Case 1</vt:lpstr>
      <vt:lpstr>Case 2</vt:lpstr>
      <vt:lpstr>Case 3</vt:lpstr>
      <vt:lpstr>Case 4</vt:lpstr>
      <vt:lpstr>Case 5</vt:lpstr>
      <vt:lpstr>Case 6</vt:lpstr>
      <vt:lpstr>A TYPICLE paper has</vt:lpstr>
      <vt:lpstr>Title</vt:lpstr>
      <vt:lpstr>CASE 1: POPL’20</vt:lpstr>
      <vt:lpstr>Case 2: ICFP’19</vt:lpstr>
      <vt:lpstr>Case 3: ICSE’19</vt:lpstr>
      <vt:lpstr>Case 4: OSDI’18</vt:lpstr>
      <vt:lpstr>More CASES</vt:lpstr>
      <vt:lpstr>make your title impressive</vt:lpstr>
      <vt:lpstr>abstract</vt:lpstr>
      <vt:lpstr>CASE Study</vt:lpstr>
      <vt:lpstr>CASE Study</vt:lpstr>
      <vt:lpstr>CASE Study</vt:lpstr>
      <vt:lpstr>CASE Study</vt:lpstr>
      <vt:lpstr>Elements of an abstract</vt:lpstr>
      <vt:lpstr>Introduction</vt:lpstr>
      <vt:lpstr>CASE Study</vt:lpstr>
      <vt:lpstr>CASE Study</vt:lpstr>
      <vt:lpstr>CASE Study</vt:lpstr>
      <vt:lpstr>CASE Study</vt:lpstr>
      <vt:lpstr>WHAT SHOULD I INTRODUCE</vt:lpstr>
      <vt:lpstr>Argue your problem</vt:lpstr>
      <vt:lpstr>More entertaining ones</vt:lpstr>
      <vt:lpstr>More entertaining ones</vt:lpstr>
      <vt:lpstr>Approach</vt:lpstr>
      <vt:lpstr>Before details: Examples</vt:lpstr>
      <vt:lpstr>Before details: Overview</vt:lpstr>
      <vt:lpstr>when presenting Details</vt:lpstr>
      <vt:lpstr>motivation first: A Case</vt:lpstr>
      <vt:lpstr>motivation first: Another case</vt:lpstr>
      <vt:lpstr>multiple ways of presentation</vt:lpstr>
      <vt:lpstr>in natural language</vt:lpstr>
      <vt:lpstr>In equations</vt:lpstr>
      <vt:lpstr>In Formal systems</vt:lpstr>
      <vt:lpstr>IN Graphs</vt:lpstr>
      <vt:lpstr>IN Tables</vt:lpstr>
      <vt:lpstr>IN CODE</vt:lpstr>
      <vt:lpstr>PRESENTING details: IN theorems</vt:lpstr>
      <vt:lpstr>EVALUTION</vt:lpstr>
      <vt:lpstr>before: SETUP</vt:lpstr>
      <vt:lpstr>before: preparation</vt:lpstr>
      <vt:lpstr>before: methodology</vt:lpstr>
      <vt:lpstr>Presenting results in graphs &amp; Tables</vt:lpstr>
      <vt:lpstr>After: threats to validity &amp; Limitations</vt:lpstr>
      <vt:lpstr>Related work</vt:lpstr>
      <vt:lpstr>yet another literature review? No!</vt:lpstr>
      <vt:lpstr>purposes of related work</vt:lpstr>
      <vt:lpstr>summary: what should we write</vt:lpstr>
      <vt:lpstr>PART 2: How to write</vt:lpstr>
      <vt:lpstr>What we find difficult in writing</vt:lpstr>
      <vt:lpstr>write logically</vt:lpstr>
      <vt:lpstr>Cloze test</vt:lpstr>
      <vt:lpstr>Cloze test</vt:lpstr>
      <vt:lpstr>LOGICAL means</vt:lpstr>
      <vt:lpstr>Logical Reasoning</vt:lpstr>
      <vt:lpstr>Logical Reasoning</vt:lpstr>
      <vt:lpstr>Enlarge vocabulary</vt:lpstr>
      <vt:lpstr>English words are difficult</vt:lpstr>
      <vt:lpstr>Vocabulary Inconsistency</vt:lpstr>
      <vt:lpstr>Vocabulary Inconsistency</vt:lpstr>
      <vt:lpstr>A Joke</vt:lpstr>
      <vt:lpstr>French-originated Words</vt:lpstr>
      <vt:lpstr>French-originated Expressions</vt:lpstr>
      <vt:lpstr>Latin Abbreviations</vt:lpstr>
      <vt:lpstr>Etymology</vt:lpstr>
      <vt:lpstr>Borrowed from Asian lang.</vt:lpstr>
      <vt:lpstr>Make English Germanic Again (Anglish)</vt:lpstr>
      <vt:lpstr>Papers are Romanic</vt:lpstr>
      <vt:lpstr>Without them …</vt:lpstr>
      <vt:lpstr>essence of academic writing</vt:lpstr>
      <vt:lpstr>A bonus book</vt:lpstr>
      <vt:lpstr>A bonus website</vt:lpstr>
      <vt:lpstr>In the end</vt:lpstr>
      <vt:lpstr>Thanks for your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ZhuFengmin</cp:lastModifiedBy>
  <cp:revision>1338</cp:revision>
  <dcterms:created xsi:type="dcterms:W3CDTF">2019-12-11T05:59:09Z</dcterms:created>
  <dcterms:modified xsi:type="dcterms:W3CDTF">2019-12-14T10:30:21Z</dcterms:modified>
</cp:coreProperties>
</file>